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1212" r:id="rId2"/>
    <p:sldId id="1308" r:id="rId3"/>
    <p:sldId id="1247" r:id="rId4"/>
    <p:sldId id="1309" r:id="rId5"/>
    <p:sldId id="1310" r:id="rId6"/>
    <p:sldId id="1311" r:id="rId7"/>
    <p:sldId id="1312" r:id="rId8"/>
    <p:sldId id="1314" r:id="rId9"/>
    <p:sldId id="1315" r:id="rId10"/>
    <p:sldId id="1316" r:id="rId11"/>
    <p:sldId id="1318" r:id="rId12"/>
    <p:sldId id="970" r:id="rId13"/>
  </p:sldIdLst>
  <p:sldSz cx="9144000" cy="6858000" type="screen4x3"/>
  <p:notesSz cx="9874250" cy="6797675"/>
  <p:custDataLst>
    <p:tags r:id="rId16"/>
  </p:custDataLst>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88" userDrawn="1">
          <p15:clr>
            <a:srgbClr val="A4A3A4"/>
          </p15:clr>
        </p15:guide>
        <p15:guide id="2" pos="4762" userDrawn="1">
          <p15:clr>
            <a:srgbClr val="A4A3A4"/>
          </p15:clr>
        </p15:guide>
        <p15:guide id="3" pos="38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9F136F-A1CA-948B-B40F-1EAB77F69CB1}" name="Reining Petacchi" initials="RP" userId="S::rc1340@georgetown.edu::945cfd0e-9e22-4ce3-8beb-6c4a7ca11b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achim Gassen" initials="JG" lastIdx="1" clrIdx="6">
    <p:extLst>
      <p:ext uri="{19B8F6BF-5375-455C-9EA6-DF929625EA0E}">
        <p15:presenceInfo xmlns:p15="http://schemas.microsoft.com/office/powerpoint/2012/main" userId="5f10f6804d990fc3" providerId="Windows Live"/>
      </p:ext>
    </p:extLst>
  </p:cmAuthor>
  <p:cmAuthor id="1" name="Simone Poloczek" initials="SP" lastIdx="1" clrIdx="0"/>
  <p:cmAuthor id="8" name="Allen H HUANG" initials="AHH" lastIdx="17" clrIdx="7">
    <p:extLst>
      <p:ext uri="{19B8F6BF-5375-455C-9EA6-DF929625EA0E}">
        <p15:presenceInfo xmlns:p15="http://schemas.microsoft.com/office/powerpoint/2012/main" userId="S-1-5-21-71189414-1439857432-187592023-99744" providerId="AD"/>
      </p:ext>
    </p:extLst>
  </p:cmAuthor>
  <p:cmAuthor id="2" name="Melanie Wiengarten" initials="MW" lastIdx="8" clrIdx="1"/>
  <p:cmAuthor id="3" name="Melanie Wiengarten" initials="MW [2]" lastIdx="2" clrIdx="2"/>
  <p:cmAuthor id="4" name="Thomas Hoppe" initials="TH" lastIdx="11" clrIdx="3"/>
  <p:cmAuthor id="5" name="Sturm, Susann" initials="SS" lastIdx="30" clrIdx="4"/>
  <p:cmAuthor id="6" name="Thomas Kourouxous" initials="TK"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86B"/>
    <a:srgbClr val="C6F2F4"/>
    <a:srgbClr val="DAEDEF"/>
    <a:srgbClr val="224B50"/>
    <a:srgbClr val="224B4F"/>
    <a:srgbClr val="1C758C"/>
    <a:srgbClr val="FF7C80"/>
    <a:srgbClr val="E6E6E6"/>
    <a:srgbClr val="000000"/>
    <a:srgbClr val="2135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1" autoAdjust="0"/>
    <p:restoredTop sz="56054" autoAdjust="0"/>
  </p:normalViewPr>
  <p:slideViewPr>
    <p:cSldViewPr snapToGrid="0" snapToObjects="1">
      <p:cViewPr varScale="1">
        <p:scale>
          <a:sx n="64" d="100"/>
          <a:sy n="64" d="100"/>
        </p:scale>
        <p:origin x="1672" y="176"/>
      </p:cViewPr>
      <p:guideLst>
        <p:guide orient="horz" pos="4088"/>
        <p:guide pos="4762"/>
        <p:guide pos="385"/>
      </p:guideLst>
    </p:cSldViewPr>
  </p:slideViewPr>
  <p:outlineViewPr>
    <p:cViewPr>
      <p:scale>
        <a:sx n="33" d="100"/>
        <a:sy n="33" d="100"/>
      </p:scale>
      <p:origin x="0" y="-6112"/>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40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4DA27-236A-DC43-A2EF-0E253CD553C4}" type="doc">
      <dgm:prSet loTypeId="urn:microsoft.com/office/officeart/2005/8/layout/cycle8" loCatId="" qsTypeId="urn:microsoft.com/office/officeart/2005/8/quickstyle/simple1" qsCatId="simple" csTypeId="urn:microsoft.com/office/officeart/2005/8/colors/colorful2" csCatId="colorful" phldr="1"/>
      <dgm:spPr/>
    </dgm:pt>
    <dgm:pt modelId="{427343D0-51A3-9247-B7CD-500D14BF9215}">
      <dgm:prSet phldrT="[Text]"/>
      <dgm:spPr>
        <a:solidFill>
          <a:srgbClr val="934664"/>
        </a:solidFill>
      </dgm:spPr>
      <dgm:t>
        <a:bodyPr/>
        <a:lstStyle/>
        <a:p>
          <a:r>
            <a:rPr lang="en-US" dirty="0"/>
            <a:t>Why</a:t>
          </a:r>
        </a:p>
      </dgm:t>
    </dgm:pt>
    <dgm:pt modelId="{EE2736CB-0419-8B46-B354-1BE1582D6208}" type="parTrans" cxnId="{85B38EF4-52DC-5345-88E0-C4FFBBCBAAA1}">
      <dgm:prSet/>
      <dgm:spPr/>
      <dgm:t>
        <a:bodyPr/>
        <a:lstStyle/>
        <a:p>
          <a:endParaRPr lang="en-US"/>
        </a:p>
      </dgm:t>
    </dgm:pt>
    <dgm:pt modelId="{E1FB7F12-1EB3-7244-BB73-CD5052F57E71}" type="sibTrans" cxnId="{85B38EF4-52DC-5345-88E0-C4FFBBCBAAA1}">
      <dgm:prSet/>
      <dgm:spPr/>
      <dgm:t>
        <a:bodyPr/>
        <a:lstStyle/>
        <a:p>
          <a:endParaRPr lang="en-US"/>
        </a:p>
      </dgm:t>
    </dgm:pt>
    <dgm:pt modelId="{9DED7A37-CF60-8449-AC13-5F9CF534AF35}">
      <dgm:prSet phldrT="[Text]"/>
      <dgm:spPr>
        <a:solidFill>
          <a:srgbClr val="14686B"/>
        </a:solidFill>
      </dgm:spPr>
      <dgm:t>
        <a:bodyPr/>
        <a:lstStyle/>
        <a:p>
          <a:r>
            <a:rPr lang="en-US" dirty="0"/>
            <a:t>How</a:t>
          </a:r>
        </a:p>
      </dgm:t>
    </dgm:pt>
    <dgm:pt modelId="{B1558DB1-C18B-7444-A7DE-461363B2A8F8}" type="parTrans" cxnId="{9BB05AF1-D4C4-6647-B5E6-B7217CCBBF3A}">
      <dgm:prSet/>
      <dgm:spPr/>
      <dgm:t>
        <a:bodyPr/>
        <a:lstStyle/>
        <a:p>
          <a:endParaRPr lang="en-US"/>
        </a:p>
      </dgm:t>
    </dgm:pt>
    <dgm:pt modelId="{12C9E69F-5FCE-F641-8B4F-68F8326053D5}" type="sibTrans" cxnId="{9BB05AF1-D4C4-6647-B5E6-B7217CCBBF3A}">
      <dgm:prSet/>
      <dgm:spPr/>
      <dgm:t>
        <a:bodyPr/>
        <a:lstStyle/>
        <a:p>
          <a:endParaRPr lang="en-US"/>
        </a:p>
      </dgm:t>
    </dgm:pt>
    <dgm:pt modelId="{08682F67-268F-A240-BC3F-F8FAC1FF311A}">
      <dgm:prSet phldrT="[Text]"/>
      <dgm:spPr>
        <a:solidFill>
          <a:srgbClr val="FFB33B"/>
        </a:solidFill>
      </dgm:spPr>
      <dgm:t>
        <a:bodyPr/>
        <a:lstStyle/>
        <a:p>
          <a:r>
            <a:rPr lang="en-US" dirty="0"/>
            <a:t>What</a:t>
          </a:r>
        </a:p>
      </dgm:t>
    </dgm:pt>
    <dgm:pt modelId="{AAEB2003-6F10-DE43-858E-61CD3C1AA098}" type="parTrans" cxnId="{6ABE660A-7CBF-F745-A1AC-9E31DCAE29DE}">
      <dgm:prSet/>
      <dgm:spPr/>
      <dgm:t>
        <a:bodyPr/>
        <a:lstStyle/>
        <a:p>
          <a:endParaRPr lang="en-US"/>
        </a:p>
      </dgm:t>
    </dgm:pt>
    <dgm:pt modelId="{B449C1AB-B9E8-6544-A1E2-977A52E8A8F1}" type="sibTrans" cxnId="{6ABE660A-7CBF-F745-A1AC-9E31DCAE29DE}">
      <dgm:prSet/>
      <dgm:spPr/>
      <dgm:t>
        <a:bodyPr/>
        <a:lstStyle/>
        <a:p>
          <a:endParaRPr lang="en-US"/>
        </a:p>
      </dgm:t>
    </dgm:pt>
    <dgm:pt modelId="{673434C3-9D3E-CF41-BBFB-668BADC14BD2}" type="pres">
      <dgm:prSet presAssocID="{A144DA27-236A-DC43-A2EF-0E253CD553C4}" presName="compositeShape" presStyleCnt="0">
        <dgm:presLayoutVars>
          <dgm:chMax val="7"/>
          <dgm:dir/>
          <dgm:resizeHandles val="exact"/>
        </dgm:presLayoutVars>
      </dgm:prSet>
      <dgm:spPr/>
    </dgm:pt>
    <dgm:pt modelId="{A2488D04-7A90-4349-BFE7-3534269F8596}" type="pres">
      <dgm:prSet presAssocID="{A144DA27-236A-DC43-A2EF-0E253CD553C4}" presName="wedge1" presStyleLbl="node1" presStyleIdx="0" presStyleCnt="3"/>
      <dgm:spPr/>
    </dgm:pt>
    <dgm:pt modelId="{4302CEC4-C954-B34F-AC76-4D3E4953E808}" type="pres">
      <dgm:prSet presAssocID="{A144DA27-236A-DC43-A2EF-0E253CD553C4}" presName="dummy1a" presStyleCnt="0"/>
      <dgm:spPr/>
    </dgm:pt>
    <dgm:pt modelId="{315E7051-8B5D-9740-8555-F4046084F6EA}" type="pres">
      <dgm:prSet presAssocID="{A144DA27-236A-DC43-A2EF-0E253CD553C4}" presName="dummy1b" presStyleCnt="0"/>
      <dgm:spPr/>
    </dgm:pt>
    <dgm:pt modelId="{0A9007DD-9855-EF4F-B541-D830F7E1B6D2}" type="pres">
      <dgm:prSet presAssocID="{A144DA27-236A-DC43-A2EF-0E253CD553C4}" presName="wedge1Tx" presStyleLbl="node1" presStyleIdx="0" presStyleCnt="3">
        <dgm:presLayoutVars>
          <dgm:chMax val="0"/>
          <dgm:chPref val="0"/>
          <dgm:bulletEnabled val="1"/>
        </dgm:presLayoutVars>
      </dgm:prSet>
      <dgm:spPr/>
    </dgm:pt>
    <dgm:pt modelId="{38699A55-B973-0443-8748-55E6E671406A}" type="pres">
      <dgm:prSet presAssocID="{A144DA27-236A-DC43-A2EF-0E253CD553C4}" presName="wedge2" presStyleLbl="node1" presStyleIdx="1" presStyleCnt="3"/>
      <dgm:spPr/>
    </dgm:pt>
    <dgm:pt modelId="{54CEB65B-6E5F-654F-A752-A3E477C2AB8C}" type="pres">
      <dgm:prSet presAssocID="{A144DA27-236A-DC43-A2EF-0E253CD553C4}" presName="dummy2a" presStyleCnt="0"/>
      <dgm:spPr/>
    </dgm:pt>
    <dgm:pt modelId="{9D729A25-C00B-7E43-B5A4-CAD4EE759FDC}" type="pres">
      <dgm:prSet presAssocID="{A144DA27-236A-DC43-A2EF-0E253CD553C4}" presName="dummy2b" presStyleCnt="0"/>
      <dgm:spPr/>
    </dgm:pt>
    <dgm:pt modelId="{C2F26405-B8E1-D647-B13D-F07A9FC32FDD}" type="pres">
      <dgm:prSet presAssocID="{A144DA27-236A-DC43-A2EF-0E253CD553C4}" presName="wedge2Tx" presStyleLbl="node1" presStyleIdx="1" presStyleCnt="3">
        <dgm:presLayoutVars>
          <dgm:chMax val="0"/>
          <dgm:chPref val="0"/>
          <dgm:bulletEnabled val="1"/>
        </dgm:presLayoutVars>
      </dgm:prSet>
      <dgm:spPr/>
    </dgm:pt>
    <dgm:pt modelId="{497C4B17-20C9-3C45-BD9A-82D423BD6168}" type="pres">
      <dgm:prSet presAssocID="{A144DA27-236A-DC43-A2EF-0E253CD553C4}" presName="wedge3" presStyleLbl="node1" presStyleIdx="2" presStyleCnt="3"/>
      <dgm:spPr/>
    </dgm:pt>
    <dgm:pt modelId="{DD3AB531-BA04-0846-AE76-9AE91A901FBB}" type="pres">
      <dgm:prSet presAssocID="{A144DA27-236A-DC43-A2EF-0E253CD553C4}" presName="dummy3a" presStyleCnt="0"/>
      <dgm:spPr/>
    </dgm:pt>
    <dgm:pt modelId="{58B1A8FC-BDBD-014E-B1FD-6BC98314AF29}" type="pres">
      <dgm:prSet presAssocID="{A144DA27-236A-DC43-A2EF-0E253CD553C4}" presName="dummy3b" presStyleCnt="0"/>
      <dgm:spPr/>
    </dgm:pt>
    <dgm:pt modelId="{B59433EA-8A42-B44A-A7AD-E167455D4F19}" type="pres">
      <dgm:prSet presAssocID="{A144DA27-236A-DC43-A2EF-0E253CD553C4}" presName="wedge3Tx" presStyleLbl="node1" presStyleIdx="2" presStyleCnt="3">
        <dgm:presLayoutVars>
          <dgm:chMax val="0"/>
          <dgm:chPref val="0"/>
          <dgm:bulletEnabled val="1"/>
        </dgm:presLayoutVars>
      </dgm:prSet>
      <dgm:spPr/>
    </dgm:pt>
    <dgm:pt modelId="{A04A8368-B831-4141-8D22-32EA134B8FAC}" type="pres">
      <dgm:prSet presAssocID="{E1FB7F12-1EB3-7244-BB73-CD5052F57E71}" presName="arrowWedge1" presStyleLbl="fgSibTrans2D1" presStyleIdx="0" presStyleCnt="3"/>
      <dgm:spPr>
        <a:solidFill>
          <a:schemeClr val="accent4"/>
        </a:solidFill>
      </dgm:spPr>
    </dgm:pt>
    <dgm:pt modelId="{5B0DCB6C-0E96-0843-BDA1-6AB2A5EF4F35}" type="pres">
      <dgm:prSet presAssocID="{12C9E69F-5FCE-F641-8B4F-68F8326053D5}" presName="arrowWedge2" presStyleLbl="fgSibTrans2D1" presStyleIdx="1" presStyleCnt="3"/>
      <dgm:spPr>
        <a:solidFill>
          <a:srgbClr val="14686B"/>
        </a:solidFill>
      </dgm:spPr>
    </dgm:pt>
    <dgm:pt modelId="{79BBF798-F314-2249-89E5-F202882434C0}" type="pres">
      <dgm:prSet presAssocID="{B449C1AB-B9E8-6544-A1E2-977A52E8A8F1}" presName="arrowWedge3" presStyleLbl="fgSibTrans2D1" presStyleIdx="2" presStyleCnt="3"/>
      <dgm:spPr/>
    </dgm:pt>
  </dgm:ptLst>
  <dgm:cxnLst>
    <dgm:cxn modelId="{6ABE660A-7CBF-F745-A1AC-9E31DCAE29DE}" srcId="{A144DA27-236A-DC43-A2EF-0E253CD553C4}" destId="{08682F67-268F-A240-BC3F-F8FAC1FF311A}" srcOrd="2" destOrd="0" parTransId="{AAEB2003-6F10-DE43-858E-61CD3C1AA098}" sibTransId="{B449C1AB-B9E8-6544-A1E2-977A52E8A8F1}"/>
    <dgm:cxn modelId="{E677AA0A-B730-A64D-8BF5-92DDFD68F8EA}" type="presOf" srcId="{08682F67-268F-A240-BC3F-F8FAC1FF311A}" destId="{B59433EA-8A42-B44A-A7AD-E167455D4F19}" srcOrd="1" destOrd="0" presId="urn:microsoft.com/office/officeart/2005/8/layout/cycle8"/>
    <dgm:cxn modelId="{6A8E8916-C2BF-FC4D-8F39-CF840DE919FC}" type="presOf" srcId="{427343D0-51A3-9247-B7CD-500D14BF9215}" destId="{A2488D04-7A90-4349-BFE7-3534269F8596}" srcOrd="0" destOrd="0" presId="urn:microsoft.com/office/officeart/2005/8/layout/cycle8"/>
    <dgm:cxn modelId="{67B5E81D-2329-BF4B-89CE-A4F44F9F5BB3}" type="presOf" srcId="{08682F67-268F-A240-BC3F-F8FAC1FF311A}" destId="{497C4B17-20C9-3C45-BD9A-82D423BD6168}" srcOrd="0" destOrd="0" presId="urn:microsoft.com/office/officeart/2005/8/layout/cycle8"/>
    <dgm:cxn modelId="{1DC4BF36-E25F-9746-BB81-7E4463D98438}" type="presOf" srcId="{427343D0-51A3-9247-B7CD-500D14BF9215}" destId="{0A9007DD-9855-EF4F-B541-D830F7E1B6D2}" srcOrd="1" destOrd="0" presId="urn:microsoft.com/office/officeart/2005/8/layout/cycle8"/>
    <dgm:cxn modelId="{8F75B45D-8E15-1E41-A68A-F138B1178F20}" type="presOf" srcId="{9DED7A37-CF60-8449-AC13-5F9CF534AF35}" destId="{C2F26405-B8E1-D647-B13D-F07A9FC32FDD}" srcOrd="1" destOrd="0" presId="urn:microsoft.com/office/officeart/2005/8/layout/cycle8"/>
    <dgm:cxn modelId="{DD782374-E06B-4C4E-8C4D-A1E25C66A355}" type="presOf" srcId="{9DED7A37-CF60-8449-AC13-5F9CF534AF35}" destId="{38699A55-B973-0443-8748-55E6E671406A}" srcOrd="0" destOrd="0" presId="urn:microsoft.com/office/officeart/2005/8/layout/cycle8"/>
    <dgm:cxn modelId="{6C8832E8-FE09-1D41-917B-269B59E81C4F}" type="presOf" srcId="{A144DA27-236A-DC43-A2EF-0E253CD553C4}" destId="{673434C3-9D3E-CF41-BBFB-668BADC14BD2}" srcOrd="0" destOrd="0" presId="urn:microsoft.com/office/officeart/2005/8/layout/cycle8"/>
    <dgm:cxn modelId="{9BB05AF1-D4C4-6647-B5E6-B7217CCBBF3A}" srcId="{A144DA27-236A-DC43-A2EF-0E253CD553C4}" destId="{9DED7A37-CF60-8449-AC13-5F9CF534AF35}" srcOrd="1" destOrd="0" parTransId="{B1558DB1-C18B-7444-A7DE-461363B2A8F8}" sibTransId="{12C9E69F-5FCE-F641-8B4F-68F8326053D5}"/>
    <dgm:cxn modelId="{85B38EF4-52DC-5345-88E0-C4FFBBCBAAA1}" srcId="{A144DA27-236A-DC43-A2EF-0E253CD553C4}" destId="{427343D0-51A3-9247-B7CD-500D14BF9215}" srcOrd="0" destOrd="0" parTransId="{EE2736CB-0419-8B46-B354-1BE1582D6208}" sibTransId="{E1FB7F12-1EB3-7244-BB73-CD5052F57E71}"/>
    <dgm:cxn modelId="{D37D0179-9F0B-F04C-9541-C1EDEB7BC5AE}" type="presParOf" srcId="{673434C3-9D3E-CF41-BBFB-668BADC14BD2}" destId="{A2488D04-7A90-4349-BFE7-3534269F8596}" srcOrd="0" destOrd="0" presId="urn:microsoft.com/office/officeart/2005/8/layout/cycle8"/>
    <dgm:cxn modelId="{FD29CEB6-9911-094B-A627-479A1C698E04}" type="presParOf" srcId="{673434C3-9D3E-CF41-BBFB-668BADC14BD2}" destId="{4302CEC4-C954-B34F-AC76-4D3E4953E808}" srcOrd="1" destOrd="0" presId="urn:microsoft.com/office/officeart/2005/8/layout/cycle8"/>
    <dgm:cxn modelId="{ABE3A118-9F0F-AA43-8163-3C787C58AF3D}" type="presParOf" srcId="{673434C3-9D3E-CF41-BBFB-668BADC14BD2}" destId="{315E7051-8B5D-9740-8555-F4046084F6EA}" srcOrd="2" destOrd="0" presId="urn:microsoft.com/office/officeart/2005/8/layout/cycle8"/>
    <dgm:cxn modelId="{06C9BE21-FE9A-E846-9F54-A7C1E7FA0791}" type="presParOf" srcId="{673434C3-9D3E-CF41-BBFB-668BADC14BD2}" destId="{0A9007DD-9855-EF4F-B541-D830F7E1B6D2}" srcOrd="3" destOrd="0" presId="urn:microsoft.com/office/officeart/2005/8/layout/cycle8"/>
    <dgm:cxn modelId="{CC16D52F-6D93-3040-8279-3EA17EC06FD0}" type="presParOf" srcId="{673434C3-9D3E-CF41-BBFB-668BADC14BD2}" destId="{38699A55-B973-0443-8748-55E6E671406A}" srcOrd="4" destOrd="0" presId="urn:microsoft.com/office/officeart/2005/8/layout/cycle8"/>
    <dgm:cxn modelId="{56C4F3FB-8802-5E42-8B9B-EA39479D054A}" type="presParOf" srcId="{673434C3-9D3E-CF41-BBFB-668BADC14BD2}" destId="{54CEB65B-6E5F-654F-A752-A3E477C2AB8C}" srcOrd="5" destOrd="0" presId="urn:microsoft.com/office/officeart/2005/8/layout/cycle8"/>
    <dgm:cxn modelId="{36487295-096E-D448-9EA7-66101A91D91A}" type="presParOf" srcId="{673434C3-9D3E-CF41-BBFB-668BADC14BD2}" destId="{9D729A25-C00B-7E43-B5A4-CAD4EE759FDC}" srcOrd="6" destOrd="0" presId="urn:microsoft.com/office/officeart/2005/8/layout/cycle8"/>
    <dgm:cxn modelId="{DCA53EA3-56B3-5F40-BB4F-8C3EEEEEBC26}" type="presParOf" srcId="{673434C3-9D3E-CF41-BBFB-668BADC14BD2}" destId="{C2F26405-B8E1-D647-B13D-F07A9FC32FDD}" srcOrd="7" destOrd="0" presId="urn:microsoft.com/office/officeart/2005/8/layout/cycle8"/>
    <dgm:cxn modelId="{6516E34C-A0A0-134B-AE69-98FFFD785261}" type="presParOf" srcId="{673434C3-9D3E-CF41-BBFB-668BADC14BD2}" destId="{497C4B17-20C9-3C45-BD9A-82D423BD6168}" srcOrd="8" destOrd="0" presId="urn:microsoft.com/office/officeart/2005/8/layout/cycle8"/>
    <dgm:cxn modelId="{A45A1A6A-F840-F04B-9155-5D764E7535AF}" type="presParOf" srcId="{673434C3-9D3E-CF41-BBFB-668BADC14BD2}" destId="{DD3AB531-BA04-0846-AE76-9AE91A901FBB}" srcOrd="9" destOrd="0" presId="urn:microsoft.com/office/officeart/2005/8/layout/cycle8"/>
    <dgm:cxn modelId="{AF0F8DE2-90D5-C04D-AF2F-1D7B4F4977C3}" type="presParOf" srcId="{673434C3-9D3E-CF41-BBFB-668BADC14BD2}" destId="{58B1A8FC-BDBD-014E-B1FD-6BC98314AF29}" srcOrd="10" destOrd="0" presId="urn:microsoft.com/office/officeart/2005/8/layout/cycle8"/>
    <dgm:cxn modelId="{E75F845F-F9FA-D24F-B62F-2929B7ED23EC}" type="presParOf" srcId="{673434C3-9D3E-CF41-BBFB-668BADC14BD2}" destId="{B59433EA-8A42-B44A-A7AD-E167455D4F19}" srcOrd="11" destOrd="0" presId="urn:microsoft.com/office/officeart/2005/8/layout/cycle8"/>
    <dgm:cxn modelId="{FB9B1C24-AECE-F44B-9DBC-EC2390D4BC8A}" type="presParOf" srcId="{673434C3-9D3E-CF41-BBFB-668BADC14BD2}" destId="{A04A8368-B831-4141-8D22-32EA134B8FAC}" srcOrd="12" destOrd="0" presId="urn:microsoft.com/office/officeart/2005/8/layout/cycle8"/>
    <dgm:cxn modelId="{92D17336-530C-934D-9C54-833F12B5FCDA}" type="presParOf" srcId="{673434C3-9D3E-CF41-BBFB-668BADC14BD2}" destId="{5B0DCB6C-0E96-0843-BDA1-6AB2A5EF4F35}" srcOrd="13" destOrd="0" presId="urn:microsoft.com/office/officeart/2005/8/layout/cycle8"/>
    <dgm:cxn modelId="{044E7CB8-A31F-F742-9410-036C26A45289}" type="presParOf" srcId="{673434C3-9D3E-CF41-BBFB-668BADC14BD2}" destId="{79BBF798-F314-2249-89E5-F202882434C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88D04-7A90-4349-BFE7-3534269F8596}">
      <dsp:nvSpPr>
        <dsp:cNvPr id="0" name=""/>
        <dsp:cNvSpPr/>
      </dsp:nvSpPr>
      <dsp:spPr>
        <a:xfrm>
          <a:off x="685033" y="106450"/>
          <a:ext cx="1375662" cy="1375662"/>
        </a:xfrm>
        <a:prstGeom prst="pie">
          <a:avLst>
            <a:gd name="adj1" fmla="val 16200000"/>
            <a:gd name="adj2" fmla="val 1800000"/>
          </a:avLst>
        </a:prstGeom>
        <a:solidFill>
          <a:srgbClr val="9346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Why</a:t>
          </a:r>
        </a:p>
      </dsp:txBody>
      <dsp:txXfrm>
        <a:off x="1410039" y="397959"/>
        <a:ext cx="491307" cy="409423"/>
      </dsp:txXfrm>
    </dsp:sp>
    <dsp:sp modelId="{38699A55-B973-0443-8748-55E6E671406A}">
      <dsp:nvSpPr>
        <dsp:cNvPr id="0" name=""/>
        <dsp:cNvSpPr/>
      </dsp:nvSpPr>
      <dsp:spPr>
        <a:xfrm>
          <a:off x="656700" y="155580"/>
          <a:ext cx="1375662" cy="1375662"/>
        </a:xfrm>
        <a:prstGeom prst="pie">
          <a:avLst>
            <a:gd name="adj1" fmla="val 1800000"/>
            <a:gd name="adj2" fmla="val 9000000"/>
          </a:avLst>
        </a:prstGeom>
        <a:solidFill>
          <a:srgbClr val="1468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How</a:t>
          </a:r>
        </a:p>
      </dsp:txBody>
      <dsp:txXfrm>
        <a:off x="984239" y="1048123"/>
        <a:ext cx="736961" cy="360292"/>
      </dsp:txXfrm>
    </dsp:sp>
    <dsp:sp modelId="{497C4B17-20C9-3C45-BD9A-82D423BD6168}">
      <dsp:nvSpPr>
        <dsp:cNvPr id="0" name=""/>
        <dsp:cNvSpPr/>
      </dsp:nvSpPr>
      <dsp:spPr>
        <a:xfrm>
          <a:off x="628368" y="106450"/>
          <a:ext cx="1375662" cy="1375662"/>
        </a:xfrm>
        <a:prstGeom prst="pie">
          <a:avLst>
            <a:gd name="adj1" fmla="val 9000000"/>
            <a:gd name="adj2" fmla="val 16200000"/>
          </a:avLst>
        </a:prstGeom>
        <a:solidFill>
          <a:srgbClr val="FFB3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What</a:t>
          </a:r>
        </a:p>
      </dsp:txBody>
      <dsp:txXfrm>
        <a:off x="787716" y="397959"/>
        <a:ext cx="491307" cy="409423"/>
      </dsp:txXfrm>
    </dsp:sp>
    <dsp:sp modelId="{A04A8368-B831-4141-8D22-32EA134B8FAC}">
      <dsp:nvSpPr>
        <dsp:cNvPr id="0" name=""/>
        <dsp:cNvSpPr/>
      </dsp:nvSpPr>
      <dsp:spPr>
        <a:xfrm>
          <a:off x="599986" y="21289"/>
          <a:ext cx="1545982" cy="1545982"/>
        </a:xfrm>
        <a:prstGeom prst="circularArrow">
          <a:avLst>
            <a:gd name="adj1" fmla="val 5085"/>
            <a:gd name="adj2" fmla="val 327528"/>
            <a:gd name="adj3" fmla="val 1472472"/>
            <a:gd name="adj4" fmla="val 16199432"/>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5B0DCB6C-0E96-0843-BDA1-6AB2A5EF4F35}">
      <dsp:nvSpPr>
        <dsp:cNvPr id="0" name=""/>
        <dsp:cNvSpPr/>
      </dsp:nvSpPr>
      <dsp:spPr>
        <a:xfrm>
          <a:off x="571540" y="70333"/>
          <a:ext cx="1545982" cy="1545982"/>
        </a:xfrm>
        <a:prstGeom prst="circularArrow">
          <a:avLst>
            <a:gd name="adj1" fmla="val 5085"/>
            <a:gd name="adj2" fmla="val 327528"/>
            <a:gd name="adj3" fmla="val 8671970"/>
            <a:gd name="adj4" fmla="val 1800502"/>
            <a:gd name="adj5" fmla="val 5932"/>
          </a:avLst>
        </a:prstGeom>
        <a:solidFill>
          <a:srgbClr val="14686B"/>
        </a:solidFill>
        <a:ln>
          <a:noFill/>
        </a:ln>
        <a:effectLst/>
      </dsp:spPr>
      <dsp:style>
        <a:lnRef idx="0">
          <a:scrgbClr r="0" g="0" b="0"/>
        </a:lnRef>
        <a:fillRef idx="1">
          <a:scrgbClr r="0" g="0" b="0"/>
        </a:fillRef>
        <a:effectRef idx="0">
          <a:scrgbClr r="0" g="0" b="0"/>
        </a:effectRef>
        <a:fontRef idx="minor">
          <a:schemeClr val="lt1"/>
        </a:fontRef>
      </dsp:style>
    </dsp:sp>
    <dsp:sp modelId="{79BBF798-F314-2249-89E5-F202882434C0}">
      <dsp:nvSpPr>
        <dsp:cNvPr id="0" name=""/>
        <dsp:cNvSpPr/>
      </dsp:nvSpPr>
      <dsp:spPr>
        <a:xfrm>
          <a:off x="543095" y="21289"/>
          <a:ext cx="1545982" cy="1545982"/>
        </a:xfrm>
        <a:prstGeom prst="circularArrow">
          <a:avLst>
            <a:gd name="adj1" fmla="val 5085"/>
            <a:gd name="adj2" fmla="val 327528"/>
            <a:gd name="adj3" fmla="val 15873039"/>
            <a:gd name="adj4" fmla="val 9000000"/>
            <a:gd name="adj5" fmla="val 5932"/>
          </a:avLst>
        </a:prstGeom>
        <a:solidFill>
          <a:schemeClr val="accent2">
            <a:hueOff val="-9340745"/>
            <a:satOff val="33334"/>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1" y="1"/>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t" anchorCtr="0" compatLnSpc="1">
            <a:prstTxWarp prst="textNoShape">
              <a:avLst/>
            </a:prstTxWarp>
          </a:bodyPr>
          <a:lstStyle>
            <a:lvl1pPr>
              <a:defRPr sz="1200"/>
            </a:lvl1pPr>
          </a:lstStyle>
          <a:p>
            <a:endParaRPr lang="de-DE"/>
          </a:p>
        </p:txBody>
      </p:sp>
      <p:sp>
        <p:nvSpPr>
          <p:cNvPr id="12291" name="Rectangle 3"/>
          <p:cNvSpPr>
            <a:spLocks noGrp="1" noChangeArrowheads="1"/>
          </p:cNvSpPr>
          <p:nvPr>
            <p:ph type="dt" sz="quarter" idx="1"/>
          </p:nvPr>
        </p:nvSpPr>
        <p:spPr bwMode="auto">
          <a:xfrm>
            <a:off x="5595418" y="1"/>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t" anchorCtr="0" compatLnSpc="1">
            <a:prstTxWarp prst="textNoShape">
              <a:avLst/>
            </a:prstTxWarp>
          </a:bodyPr>
          <a:lstStyle>
            <a:lvl1pPr algn="r">
              <a:defRPr sz="1200"/>
            </a:lvl1pPr>
          </a:lstStyle>
          <a:p>
            <a:endParaRPr lang="de-DE"/>
          </a:p>
        </p:txBody>
      </p:sp>
      <p:sp>
        <p:nvSpPr>
          <p:cNvPr id="12292" name="Rectangle 4"/>
          <p:cNvSpPr>
            <a:spLocks noGrp="1" noChangeArrowheads="1"/>
          </p:cNvSpPr>
          <p:nvPr>
            <p:ph type="ftr" sz="quarter" idx="2"/>
          </p:nvPr>
        </p:nvSpPr>
        <p:spPr bwMode="auto">
          <a:xfrm>
            <a:off x="11" y="6457794"/>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b" anchorCtr="0" compatLnSpc="1">
            <a:prstTxWarp prst="textNoShape">
              <a:avLst/>
            </a:prstTxWarp>
          </a:bodyPr>
          <a:lstStyle>
            <a:lvl1pPr>
              <a:defRPr sz="1200"/>
            </a:lvl1pPr>
          </a:lstStyle>
          <a:p>
            <a:endParaRPr lang="de-DE"/>
          </a:p>
        </p:txBody>
      </p:sp>
      <p:sp>
        <p:nvSpPr>
          <p:cNvPr id="12293" name="Rectangle 5"/>
          <p:cNvSpPr>
            <a:spLocks noGrp="1" noChangeArrowheads="1"/>
          </p:cNvSpPr>
          <p:nvPr>
            <p:ph type="sldNum" sz="quarter" idx="3"/>
          </p:nvPr>
        </p:nvSpPr>
        <p:spPr bwMode="auto">
          <a:xfrm>
            <a:off x="5595418" y="6457794"/>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b" anchorCtr="0" compatLnSpc="1">
            <a:prstTxWarp prst="textNoShape">
              <a:avLst/>
            </a:prstTxWarp>
          </a:bodyPr>
          <a:lstStyle>
            <a:lvl1pPr algn="r">
              <a:defRPr sz="1200"/>
            </a:lvl1pPr>
          </a:lstStyle>
          <a:p>
            <a:fld id="{57E6D368-A1D7-6346-A39B-223E83937B9C}" type="slidenum">
              <a:rPr lang="de-DE"/>
              <a:pPr/>
              <a:t>‹#›</a:t>
            </a:fld>
            <a:endParaRPr lang="de-DE"/>
          </a:p>
        </p:txBody>
      </p:sp>
    </p:spTree>
    <p:extLst>
      <p:ext uri="{BB962C8B-B14F-4D97-AF65-F5344CB8AC3E}">
        <p14:creationId xmlns:p14="http://schemas.microsoft.com/office/powerpoint/2010/main" val="2197353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1" y="1"/>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t" anchorCtr="0" compatLnSpc="1">
            <a:prstTxWarp prst="textNoShape">
              <a:avLst/>
            </a:prstTxWarp>
          </a:bodyPr>
          <a:lstStyle>
            <a:lvl1pPr>
              <a:defRPr sz="1200"/>
            </a:lvl1pPr>
          </a:lstStyle>
          <a:p>
            <a:endParaRPr lang="de-DE"/>
          </a:p>
        </p:txBody>
      </p:sp>
      <p:sp>
        <p:nvSpPr>
          <p:cNvPr id="7171" name="Rectangle 3"/>
          <p:cNvSpPr>
            <a:spLocks noGrp="1" noChangeArrowheads="1"/>
          </p:cNvSpPr>
          <p:nvPr>
            <p:ph type="dt" idx="1"/>
          </p:nvPr>
        </p:nvSpPr>
        <p:spPr bwMode="auto">
          <a:xfrm>
            <a:off x="5595418" y="1"/>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t" anchorCtr="0" compatLnSpc="1">
            <a:prstTxWarp prst="textNoShape">
              <a:avLst/>
            </a:prstTxWarp>
          </a:bodyPr>
          <a:lstStyle>
            <a:lvl1pPr algn="r">
              <a:defRPr sz="1200"/>
            </a:lvl1pPr>
          </a:lstStyle>
          <a:p>
            <a:endParaRPr lang="de-DE"/>
          </a:p>
        </p:txBody>
      </p:sp>
      <p:sp>
        <p:nvSpPr>
          <p:cNvPr id="7172" name="Rectangle 4"/>
          <p:cNvSpPr>
            <a:spLocks noGrp="1" noRot="1" noChangeAspect="1" noChangeArrowheads="1" noTextEdit="1"/>
          </p:cNvSpPr>
          <p:nvPr>
            <p:ph type="sldImg" idx="2"/>
          </p:nvPr>
        </p:nvSpPr>
        <p:spPr bwMode="auto">
          <a:xfrm>
            <a:off x="3236913" y="509588"/>
            <a:ext cx="3400425" cy="25511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1316572" y="3228899"/>
            <a:ext cx="7241117" cy="305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174" name="Rectangle 6"/>
          <p:cNvSpPr>
            <a:spLocks noGrp="1" noChangeArrowheads="1"/>
          </p:cNvSpPr>
          <p:nvPr>
            <p:ph type="ftr" sz="quarter" idx="4"/>
          </p:nvPr>
        </p:nvSpPr>
        <p:spPr bwMode="auto">
          <a:xfrm>
            <a:off x="11" y="6457794"/>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b" anchorCtr="0" compatLnSpc="1">
            <a:prstTxWarp prst="textNoShape">
              <a:avLst/>
            </a:prstTxWarp>
          </a:bodyPr>
          <a:lstStyle>
            <a:lvl1pPr>
              <a:defRPr sz="1200"/>
            </a:lvl1pPr>
          </a:lstStyle>
          <a:p>
            <a:endParaRPr lang="de-DE"/>
          </a:p>
        </p:txBody>
      </p:sp>
      <p:sp>
        <p:nvSpPr>
          <p:cNvPr id="7175" name="Rectangle 7"/>
          <p:cNvSpPr>
            <a:spLocks noGrp="1" noChangeArrowheads="1"/>
          </p:cNvSpPr>
          <p:nvPr>
            <p:ph type="sldNum" sz="quarter" idx="5"/>
          </p:nvPr>
        </p:nvSpPr>
        <p:spPr bwMode="auto">
          <a:xfrm>
            <a:off x="5595418" y="6457794"/>
            <a:ext cx="4278841" cy="33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0687" tIns="45344" rIns="90687" bIns="45344" numCol="1" anchor="b" anchorCtr="0" compatLnSpc="1">
            <a:prstTxWarp prst="textNoShape">
              <a:avLst/>
            </a:prstTxWarp>
          </a:bodyPr>
          <a:lstStyle>
            <a:lvl1pPr algn="r">
              <a:defRPr sz="1200"/>
            </a:lvl1pPr>
          </a:lstStyle>
          <a:p>
            <a:fld id="{5D5209AB-49DC-324F-A9AD-CDECAC60EE37}" type="slidenum">
              <a:rPr lang="de-DE"/>
              <a:pPr/>
              <a:t>‹#›</a:t>
            </a:fld>
            <a:endParaRPr lang="de-DE"/>
          </a:p>
        </p:txBody>
      </p:sp>
    </p:spTree>
    <p:extLst>
      <p:ext uri="{BB962C8B-B14F-4D97-AF65-F5344CB8AC3E}">
        <p14:creationId xmlns:p14="http://schemas.microsoft.com/office/powerpoint/2010/main" val="1628384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400425" cy="2551112"/>
          </a:xfrm>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Good afternoon, everyone.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1A1C1E"/>
                </a:solidFill>
                <a:effectLst/>
                <a:latin typeface="Google Sans Text"/>
              </a:rPr>
              <a:t>I would like to thank you all for coming to this session.</a:t>
            </a:r>
          </a:p>
          <a:p>
            <a:r>
              <a:rPr lang="en-US" b="0" i="0" dirty="0">
                <a:solidFill>
                  <a:srgbClr val="1A1C1E"/>
                </a:solidFill>
                <a:effectLst/>
                <a:latin typeface="Google Sans Text"/>
              </a:rPr>
              <a:t>My name is Reeyarn Li. I’m a post doc from Paderborn University in Germany.</a:t>
            </a:r>
          </a:p>
          <a:p>
            <a:br>
              <a:rPr lang="en-US" dirty="0"/>
            </a:br>
            <a:r>
              <a:rPr lang="en-US" b="0" i="0" dirty="0">
                <a:solidFill>
                  <a:srgbClr val="1A1C1E"/>
                </a:solidFill>
                <a:effectLst/>
                <a:latin typeface="Google Sans Text"/>
              </a:rPr>
              <a:t>Today, I'll present our research paper titled: 'Centralized Reporting Infrastructure and Disclosure Informativeness: Evidence from Germany.’</a:t>
            </a:r>
          </a:p>
          <a:p>
            <a:br>
              <a:rPr lang="en-US" dirty="0"/>
            </a:br>
            <a:r>
              <a:rPr lang="en-US" b="0" i="0" dirty="0">
                <a:solidFill>
                  <a:srgbClr val="1A1C1E"/>
                </a:solidFill>
                <a:effectLst/>
                <a:latin typeface="Google Sans Text"/>
              </a:rPr>
              <a:t>It is co-authored with my great friend Stephan Kaiser, and my advisor Sönke Sievers, both also from Paderborn.</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1</a:t>
            </a:fld>
            <a:endParaRPr lang="de-DE"/>
          </a:p>
        </p:txBody>
      </p:sp>
    </p:spTree>
    <p:extLst>
      <p:ext uri="{BB962C8B-B14F-4D97-AF65-F5344CB8AC3E}">
        <p14:creationId xmlns:p14="http://schemas.microsoft.com/office/powerpoint/2010/main" val="408119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Finally, we test H3 again, this time for information asymmetry post-ESEF.</a:t>
            </a:r>
            <a:br>
              <a:rPr lang="en-US" dirty="0"/>
            </a:br>
            <a:r>
              <a:rPr lang="en-US" b="0" i="0" dirty="0">
                <a:solidFill>
                  <a:srgbClr val="1A1C1E"/>
                </a:solidFill>
                <a:effectLst/>
                <a:latin typeface="Google Sans Text"/>
              </a:rPr>
              <a:t>Similar to our earnings quality findings, the results are striking.</a:t>
            </a:r>
            <a:br>
              <a:rPr lang="en-US" dirty="0"/>
            </a:br>
            <a:r>
              <a:rPr lang="en-US" b="0" i="0" dirty="0">
                <a:solidFill>
                  <a:srgbClr val="1A1C1E"/>
                </a:solidFill>
                <a:effectLst/>
                <a:latin typeface="Google Sans Text"/>
              </a:rPr>
              <a:t>The table [gesture to table] and graph show that the beneficial link between informativeness and lower information asymmetry also diminishes after ESEF adoption.</a:t>
            </a:r>
            <a:br>
              <a:rPr lang="en-US" dirty="0"/>
            </a:br>
            <a:r>
              <a:rPr lang="en-US" b="0" i="0" dirty="0">
                <a:solidFill>
                  <a:srgbClr val="1A1C1E"/>
                </a:solidFill>
                <a:effectLst/>
                <a:latin typeface="Google Sans Text"/>
              </a:rPr>
              <a:t>The positive impact of informativeness is significantly reduced in the post-ESEF period.</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10</a:t>
            </a:fld>
            <a:endParaRPr lang="de-DE"/>
          </a:p>
        </p:txBody>
      </p:sp>
    </p:spTree>
    <p:extLst>
      <p:ext uri="{BB962C8B-B14F-4D97-AF65-F5344CB8AC3E}">
        <p14:creationId xmlns:p14="http://schemas.microsoft.com/office/powerpoint/2010/main" val="96369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So, what are our main contributions and conclusions?</a:t>
            </a:r>
            <a:br>
              <a:rPr lang="en-US" dirty="0"/>
            </a:br>
            <a:r>
              <a:rPr lang="en-US" b="0" i="0" dirty="0">
                <a:solidFill>
                  <a:srgbClr val="1A1C1E"/>
                </a:solidFill>
                <a:effectLst/>
                <a:latin typeface="Google Sans Text"/>
              </a:rPr>
              <a:t>First, we introduce a novel, semantically-driven measure of disclosure informativeness. This leverages BERTopic analysis.</a:t>
            </a:r>
            <a:br>
              <a:rPr lang="en-US" dirty="0"/>
            </a:br>
            <a:r>
              <a:rPr lang="en-US" b="0" i="0" dirty="0">
                <a:solidFill>
                  <a:srgbClr val="1A1C1E"/>
                </a:solidFill>
                <a:effectLst/>
                <a:latin typeface="Google Sans Text"/>
              </a:rPr>
              <a:t>Our key findings show that higher disclosure informativeness was associated with reduced information asymmetry and improved earnings quality.</a:t>
            </a:r>
            <a:br>
              <a:rPr lang="en-US" dirty="0"/>
            </a:br>
            <a:r>
              <a:rPr lang="en-US" b="0" i="0" dirty="0">
                <a:solidFill>
                  <a:srgbClr val="1A1C1E"/>
                </a:solidFill>
                <a:effectLst/>
                <a:latin typeface="Google Sans Text"/>
              </a:rPr>
              <a:t>Crucially, these beneficial associations largely disappeared after the adoption of ESEF in 2020.</a:t>
            </a:r>
            <a:br>
              <a:rPr lang="en-US" dirty="0"/>
            </a:br>
            <a:r>
              <a:rPr lang="en-US" b="0" i="0" dirty="0">
                <a:solidFill>
                  <a:srgbClr val="1A1C1E"/>
                </a:solidFill>
                <a:effectLst/>
                <a:latin typeface="Google Sans Text"/>
              </a:rPr>
              <a:t>Our core conclusion is this: Centralized digital reporting, like ESEF, enhances accessibility. However, it may unintentionally foster more standardized, and thus less incrementally informative, disclosures.</a:t>
            </a:r>
            <a:br>
              <a:rPr lang="en-US" dirty="0"/>
            </a:br>
            <a:r>
              <a:rPr lang="en-US" b="0" i="0" dirty="0">
                <a:solidFill>
                  <a:srgbClr val="1A1C1E"/>
                </a:solidFill>
                <a:effectLst/>
                <a:latin typeface="Google Sans Text"/>
              </a:rPr>
              <a:t>This has important policy implications. It offers critical insights for the design of ESAP, highlighting a potential trade-off between standardization and the richness of corporate disclosure.</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11</a:t>
            </a:fld>
            <a:endParaRPr lang="de-DE"/>
          </a:p>
        </p:txBody>
      </p:sp>
    </p:spTree>
    <p:extLst>
      <p:ext uri="{BB962C8B-B14F-4D97-AF65-F5344CB8AC3E}">
        <p14:creationId xmlns:p14="http://schemas.microsoft.com/office/powerpoint/2010/main" val="238352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36913" y="509588"/>
            <a:ext cx="3400425" cy="2551112"/>
          </a:xfrm>
        </p:spPr>
      </p:sp>
      <p:sp>
        <p:nvSpPr>
          <p:cNvPr id="3" name="Notizenplatzhalter 2"/>
          <p:cNvSpPr>
            <a:spLocks noGrp="1"/>
          </p:cNvSpPr>
          <p:nvPr>
            <p:ph type="body" idx="1"/>
          </p:nvPr>
        </p:nvSpPr>
        <p:spPr/>
        <p:txBody>
          <a:bodyPr/>
          <a:lstStyle/>
          <a:p>
            <a:r>
              <a:rPr lang="en-US" b="0" i="0" dirty="0">
                <a:solidFill>
                  <a:srgbClr val="1A1C1E"/>
                </a:solidFill>
                <a:effectLst/>
                <a:latin typeface="Google Sans Text"/>
              </a:rPr>
              <a:t>Thank you very much for your attention. I am now happy to take any questions you may have.</a:t>
            </a:r>
            <a:endParaRPr lang="de-DE" dirty="0"/>
          </a:p>
        </p:txBody>
      </p:sp>
      <p:sp>
        <p:nvSpPr>
          <p:cNvPr id="4" name="Foliennummernplatzhalter 3"/>
          <p:cNvSpPr>
            <a:spLocks noGrp="1"/>
          </p:cNvSpPr>
          <p:nvPr>
            <p:ph type="sldNum" sz="quarter" idx="5"/>
          </p:nvPr>
        </p:nvSpPr>
        <p:spPr/>
        <p:txBody>
          <a:bodyPr/>
          <a:lstStyle/>
          <a:p>
            <a:fld id="{5D5209AB-49DC-324F-A9AD-CDECAC60EE37}" type="slidenum">
              <a:rPr lang="de-DE" smtClean="0"/>
              <a:pPr/>
              <a:t>12</a:t>
            </a:fld>
            <a:endParaRPr lang="de-DE"/>
          </a:p>
        </p:txBody>
      </p:sp>
    </p:spTree>
    <p:extLst>
      <p:ext uri="{BB962C8B-B14F-4D97-AF65-F5344CB8AC3E}">
        <p14:creationId xmlns:p14="http://schemas.microsoft.com/office/powerpoint/2010/main" val="180299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Aft>
                <a:spcPts val="1350"/>
              </a:spcAft>
            </a:pPr>
            <a:r>
              <a:rPr lang="en-US" b="0" i="0" dirty="0">
                <a:solidFill>
                  <a:srgbClr val="1A1C1E"/>
                </a:solidFill>
                <a:effectLst/>
                <a:latin typeface="Google Sans Text"/>
              </a:rPr>
              <a:t>Let me start with a brief overview.</a:t>
            </a:r>
          </a:p>
          <a:p>
            <a:pPr algn="l">
              <a:lnSpc>
                <a:spcPts val="1500"/>
              </a:lnSpc>
              <a:spcAft>
                <a:spcPts val="1350"/>
              </a:spcAft>
            </a:pPr>
            <a:br>
              <a:rPr lang="en-US" b="0" i="0" dirty="0">
                <a:solidFill>
                  <a:srgbClr val="1A1C1E"/>
                </a:solidFill>
                <a:effectLst/>
                <a:latin typeface="Google Sans Text"/>
              </a:rPr>
            </a:br>
            <a:r>
              <a:rPr lang="en-US" b="0" i="0" dirty="0">
                <a:solidFill>
                  <a:srgbClr val="1A1C1E"/>
                </a:solidFill>
                <a:effectLst/>
                <a:latin typeface="Google Sans Text"/>
              </a:rPr>
              <a:t>We study the disclosure informativeness of German annual reports under a centralized reporting platform, where all firms submit their reports to one national authority just like the EDGAR in the US.</a:t>
            </a:r>
          </a:p>
          <a:p>
            <a:pPr algn="l">
              <a:lnSpc>
                <a:spcPts val="1500"/>
              </a:lnSpc>
              <a:spcAft>
                <a:spcPts val="1350"/>
              </a:spcAft>
            </a:pPr>
            <a:endParaRPr lang="en-US" b="0" i="0" dirty="0">
              <a:solidFill>
                <a:srgbClr val="1A1C1E"/>
              </a:solidFill>
              <a:effectLst/>
              <a:latin typeface="Google Sans Text"/>
            </a:endParaRPr>
          </a:p>
          <a:p>
            <a:pPr algn="l">
              <a:lnSpc>
                <a:spcPts val="1500"/>
              </a:lnSpc>
              <a:spcAft>
                <a:spcPts val="1350"/>
              </a:spcAft>
            </a:pPr>
            <a:r>
              <a:rPr lang="en-US" b="0" i="0" dirty="0">
                <a:solidFill>
                  <a:srgbClr val="1A1C1E"/>
                </a:solidFill>
                <a:effectLst/>
                <a:latin typeface="Google Sans Text"/>
              </a:rPr>
              <a:t>Why? Our goal is to offer insights for the EU regulators regarding the on-going reform of capital market integration.</a:t>
            </a:r>
          </a:p>
          <a:p>
            <a:pPr algn="l">
              <a:lnSpc>
                <a:spcPts val="1500"/>
              </a:lnSpc>
              <a:spcAft>
                <a:spcPts val="1350"/>
              </a:spcAft>
            </a:pPr>
            <a:br>
              <a:rPr lang="en-US" b="0" i="0" dirty="0">
                <a:solidFill>
                  <a:srgbClr val="1A1C1E"/>
                </a:solidFill>
                <a:effectLst/>
                <a:latin typeface="Google Sans Text"/>
              </a:rPr>
            </a:br>
            <a:r>
              <a:rPr lang="en-US" b="0" i="0" dirty="0">
                <a:solidFill>
                  <a:srgbClr val="1A1C1E"/>
                </a:solidFill>
                <a:effectLst/>
                <a:latin typeface="Google Sans Text"/>
              </a:rPr>
              <a:t>How do we do that? </a:t>
            </a:r>
          </a:p>
          <a:p>
            <a:pPr algn="l">
              <a:lnSpc>
                <a:spcPts val="1500"/>
              </a:lnSpc>
              <a:spcAft>
                <a:spcPts val="1350"/>
              </a:spcAft>
            </a:pPr>
            <a:r>
              <a:rPr lang="en-US" b="0" i="0" dirty="0">
                <a:solidFill>
                  <a:srgbClr val="1A1C1E"/>
                </a:solidFill>
                <a:effectLst/>
                <a:latin typeface="Google Sans Text"/>
              </a:rPr>
              <a:t>We build a novel measure of disclosure informativeness. </a:t>
            </a:r>
          </a:p>
          <a:p>
            <a:pPr algn="l">
              <a:lnSpc>
                <a:spcPts val="1500"/>
              </a:lnSpc>
              <a:spcAft>
                <a:spcPts val="1350"/>
              </a:spcAft>
            </a:pPr>
            <a:endParaRPr lang="en-US" b="0" i="0" dirty="0">
              <a:solidFill>
                <a:srgbClr val="1A1C1E"/>
              </a:solidFill>
              <a:effectLst/>
              <a:latin typeface="Google Sans Text"/>
            </a:endParaRPr>
          </a:p>
          <a:p>
            <a:pPr algn="l">
              <a:lnSpc>
                <a:spcPts val="1500"/>
              </a:lnSpc>
              <a:spcAft>
                <a:spcPts val="1350"/>
              </a:spcAft>
            </a:pPr>
            <a:r>
              <a:rPr lang="en-US" b="0" i="0" dirty="0">
                <a:solidFill>
                  <a:srgbClr val="1A1C1E"/>
                </a:solidFill>
                <a:effectLst/>
                <a:latin typeface="Google Sans Text"/>
              </a:rPr>
              <a:t>This model applies BERT, a language embedding model and captures semantic changes in annual reports, measuring the new contents in the reports.</a:t>
            </a:r>
          </a:p>
          <a:p>
            <a:pPr algn="l">
              <a:lnSpc>
                <a:spcPts val="1500"/>
              </a:lnSpc>
              <a:spcAft>
                <a:spcPts val="1350"/>
              </a:spcAft>
            </a:pPr>
            <a:r>
              <a:rPr lang="en-US" b="0" i="0" dirty="0">
                <a:solidFill>
                  <a:srgbClr val="1A1C1E"/>
                </a:solidFill>
                <a:effectLst/>
                <a:latin typeface="Google Sans Text"/>
              </a:rPr>
              <a:t>  </a:t>
            </a:r>
            <a:br>
              <a:rPr lang="en-US" b="0" i="0" dirty="0">
                <a:solidFill>
                  <a:srgbClr val="1A1C1E"/>
                </a:solidFill>
                <a:effectLst/>
                <a:latin typeface="Google Sans Text"/>
              </a:rPr>
            </a:br>
            <a:r>
              <a:rPr lang="en-US" b="0" i="0" dirty="0">
                <a:solidFill>
                  <a:srgbClr val="1A1C1E"/>
                </a:solidFill>
                <a:effectLst/>
                <a:latin typeface="Google Sans Text"/>
              </a:rPr>
              <a:t>Our key findings show that disclosure informativeness is associated with information asymmetry and earnings quality.</a:t>
            </a:r>
            <a:br>
              <a:rPr lang="en-US" b="0" i="0" dirty="0">
                <a:solidFill>
                  <a:srgbClr val="1A1C1E"/>
                </a:solidFill>
                <a:effectLst/>
                <a:latin typeface="Google Sans Text"/>
              </a:rPr>
            </a:br>
            <a:endParaRPr lang="en-US" b="0" i="0" dirty="0">
              <a:solidFill>
                <a:srgbClr val="1A1C1E"/>
              </a:solidFill>
              <a:effectLst/>
              <a:latin typeface="Google Sans Text"/>
            </a:endParaRPr>
          </a:p>
          <a:p>
            <a:pPr algn="l">
              <a:lnSpc>
                <a:spcPts val="1500"/>
              </a:lnSpc>
              <a:spcAft>
                <a:spcPts val="1350"/>
              </a:spcAft>
            </a:pPr>
            <a:r>
              <a:rPr lang="en-US" b="0" i="0" dirty="0">
                <a:solidFill>
                  <a:srgbClr val="1A1C1E"/>
                </a:solidFill>
                <a:effectLst/>
                <a:latin typeface="Google Sans Text"/>
              </a:rPr>
              <a:t>However, these effects disappear after companies adopted the EU’s ESEF reporting format in 2020.</a:t>
            </a:r>
          </a:p>
          <a:p>
            <a:br>
              <a:rPr lang="en-US" dirty="0"/>
            </a:b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2</a:t>
            </a:fld>
            <a:endParaRPr lang="de-DE"/>
          </a:p>
        </p:txBody>
      </p:sp>
    </p:spTree>
    <p:extLst>
      <p:ext uri="{BB962C8B-B14F-4D97-AF65-F5344CB8AC3E}">
        <p14:creationId xmlns:p14="http://schemas.microsoft.com/office/powerpoint/2010/main" val="366807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So, </a:t>
            </a:r>
            <a:r>
              <a:rPr lang="en-US" b="1" i="0" dirty="0">
                <a:solidFill>
                  <a:srgbClr val="1A1C1E"/>
                </a:solidFill>
                <a:effectLst/>
                <a:latin typeface="Google Sans Text"/>
              </a:rPr>
              <a:t>why</a:t>
            </a:r>
            <a:r>
              <a:rPr lang="en-US" b="0" i="0" dirty="0">
                <a:solidFill>
                  <a:srgbClr val="1A1C1E"/>
                </a:solidFill>
                <a:effectLst/>
                <a:latin typeface="Google Sans Text"/>
              </a:rPr>
              <a:t> do we study disclosure informativeness in Germany?</a:t>
            </a:r>
          </a:p>
          <a:p>
            <a:r>
              <a:rPr lang="en-US" dirty="0"/>
              <a:t>Is it just a German paper? No. That's what we want to position the paper, as an EU paper.</a:t>
            </a:r>
          </a:p>
          <a:p>
            <a:br>
              <a:rPr lang="en-US" dirty="0"/>
            </a:br>
            <a:r>
              <a:rPr lang="en-US" b="0" i="0" dirty="0">
                <a:solidFill>
                  <a:srgbClr val="1A1C1E"/>
                </a:solidFill>
                <a:effectLst/>
                <a:latin typeface="Google Sans Text"/>
              </a:rPr>
              <a:t>The EU is working towards the Capital Markets Union, with</a:t>
            </a:r>
          </a:p>
          <a:p>
            <a:r>
              <a:rPr lang="en-US" b="0" i="0" dirty="0">
                <a:solidFill>
                  <a:srgbClr val="1A1C1E"/>
                </a:solidFill>
                <a:effectLst/>
                <a:latin typeface="Google Sans Text"/>
              </a:rPr>
              <a:t>the European Single Access Point (ESAP), where all firms from the whole EU, fill their financial reports to one EU regulator, instead of to the national authorities. This is great idea! I can't wait for it.</a:t>
            </a:r>
          </a:p>
          <a:p>
            <a:br>
              <a:rPr lang="en-US" dirty="0"/>
            </a:br>
            <a:r>
              <a:rPr lang="en-US" b="0" i="0" dirty="0">
                <a:solidFill>
                  <a:srgbClr val="1A1C1E"/>
                </a:solidFill>
                <a:effectLst/>
                <a:latin typeface="Google Sans Text"/>
              </a:rPr>
              <a:t>However, ESAP's full operation has been delayed. It's now targeted for July 2027, instead of late 2024.</a:t>
            </a:r>
          </a:p>
          <a:p>
            <a:br>
              <a:rPr lang="en-US" dirty="0"/>
            </a:br>
            <a:r>
              <a:rPr lang="en-US" b="0" i="0" dirty="0">
                <a:solidFill>
                  <a:srgbClr val="1A1C1E"/>
                </a:solidFill>
                <a:effectLst/>
                <a:latin typeface="Google Sans Text"/>
              </a:rPr>
              <a:t>What caused the delay? Yeah, Technical complexity of course, but also so some pushback from companies.</a:t>
            </a:r>
            <a:br>
              <a:rPr lang="en-US" dirty="0"/>
            </a:br>
            <a:r>
              <a:rPr lang="en-US" dirty="0"/>
              <a:t>But due to the on-going nature, we do not have data and must wait. </a:t>
            </a:r>
          </a:p>
          <a:p>
            <a:endParaRPr lang="en-US" b="0" i="0" dirty="0">
              <a:solidFill>
                <a:srgbClr val="1A1C1E"/>
              </a:solidFill>
              <a:effectLst/>
              <a:latin typeface="Google Sans Text"/>
            </a:endParaRPr>
          </a:p>
          <a:p>
            <a:r>
              <a:rPr lang="en-US" b="0" i="0" dirty="0">
                <a:solidFill>
                  <a:srgbClr val="1A1C1E"/>
                </a:solidFill>
                <a:effectLst/>
                <a:latin typeface="Google Sans Text"/>
              </a:rPr>
              <a:t>For us, our research setting is ESMA’s ESEF mandate, which became effective in 2020.</a:t>
            </a:r>
          </a:p>
          <a:p>
            <a:br>
              <a:rPr lang="en-US" dirty="0"/>
            </a:br>
            <a:r>
              <a:rPr lang="en-US" b="0" i="0" dirty="0">
                <a:solidFill>
                  <a:srgbClr val="1A1C1E"/>
                </a:solidFill>
                <a:effectLst/>
                <a:latin typeface="Google Sans Text"/>
              </a:rPr>
              <a:t>Since 2020, The regulator ESMA requires corporate financial reports in XHTML format with XBRL tags, namely ESEF. </a:t>
            </a:r>
          </a:p>
          <a:p>
            <a:r>
              <a:rPr lang="en-US" b="0" i="0" dirty="0">
                <a:solidFill>
                  <a:srgbClr val="1A1C1E"/>
                </a:solidFill>
                <a:effectLst/>
                <a:latin typeface="Google Sans Text"/>
              </a:rPr>
              <a:t>The intended goal is to increase standardization and comparability.</a:t>
            </a:r>
          </a:p>
          <a:p>
            <a:br>
              <a:rPr lang="en-US" dirty="0"/>
            </a:br>
            <a:r>
              <a:rPr lang="en-US" b="0" i="0" dirty="0">
                <a:solidFill>
                  <a:srgbClr val="1A1C1E"/>
                </a:solidFill>
                <a:effectLst/>
                <a:latin typeface="Google Sans Text"/>
              </a:rPr>
              <a:t>But how does it work **in reality**?</a:t>
            </a:r>
          </a:p>
          <a:p>
            <a:br>
              <a:rPr lang="en-US" dirty="0"/>
            </a:br>
            <a:r>
              <a:rPr lang="en-US" b="0" i="0" dirty="0">
                <a:solidFill>
                  <a:srgbClr val="1A1C1E"/>
                </a:solidFill>
                <a:effectLst/>
                <a:latin typeface="Google Sans Text"/>
              </a:rPr>
              <a:t>How does this new EU disclosure requirement affect disclosure informativeness?</a:t>
            </a:r>
            <a:br>
              <a:rPr lang="en-US" dirty="0"/>
            </a:br>
            <a:r>
              <a:rPr lang="en-US" b="0" i="0" dirty="0">
                <a:solidFill>
                  <a:srgbClr val="1A1C1E"/>
                </a:solidFill>
                <a:effectLst/>
                <a:latin typeface="Google Sans Text"/>
              </a:rPr>
              <a:t>And what are the impacts on the information environment in the capital market?</a:t>
            </a:r>
          </a:p>
          <a:p>
            <a:endParaRPr lang="en-US" b="0" i="0" dirty="0">
              <a:solidFill>
                <a:srgbClr val="1A1C1E"/>
              </a:solidFill>
              <a:effectLst/>
              <a:latin typeface="Google Sans Text"/>
            </a:endParaRPr>
          </a:p>
          <a:p>
            <a:r>
              <a:rPr lang="en-US" b="0" i="0" dirty="0">
                <a:solidFill>
                  <a:srgbClr val="1A1C1E"/>
                </a:solidFill>
                <a:effectLst/>
                <a:latin typeface="Google Sans Text"/>
              </a:rPr>
              <a:t>Is this regulation good? Or is it bad? How bad is it? Can we see through the data?</a:t>
            </a:r>
          </a:p>
          <a:p>
            <a:endParaRPr lang="en-US" b="0" i="0" dirty="0">
              <a:solidFill>
                <a:srgbClr val="1A1C1E"/>
              </a:solidFill>
              <a:effectLst/>
              <a:latin typeface="Google Sans Text"/>
            </a:endParaRPr>
          </a:p>
          <a:p>
            <a:endParaRPr lang="en-US" dirty="0"/>
          </a:p>
          <a:p>
            <a:endParaRPr lang="en-US" dirty="0"/>
          </a:p>
          <a:p>
            <a:r>
              <a:rPr lang="en-US" dirty="0"/>
              <a:t>==</a:t>
            </a:r>
          </a:p>
          <a:p>
            <a:r>
              <a:rPr lang="en-US" dirty="0"/>
              <a:t>Reasons for delay:  technical complexity; Need for tech standard; Time for testing; </a:t>
            </a:r>
          </a:p>
          <a:p>
            <a:r>
              <a:rPr lang="en-US" dirty="0"/>
              <a:t>Push back by companies: there must be no additional disclosure requirement; such as multi-lingual. </a:t>
            </a:r>
          </a:p>
          <a:p>
            <a:r>
              <a:rPr lang="en-US" dirty="0"/>
              <a:t>Companies have big doubts regarding the ESEF.</a:t>
            </a:r>
          </a:p>
          <a:p>
            <a:endParaRPr lang="en-US" dirty="0"/>
          </a:p>
          <a:p>
            <a:r>
              <a:rPr lang="en-US" dirty="0"/>
              <a:t>Different from IFRS effects.</a:t>
            </a:r>
          </a:p>
          <a:p>
            <a:endParaRPr lang="en-US" dirty="0"/>
          </a:p>
          <a:p>
            <a:r>
              <a:rPr lang="en-US" dirty="0"/>
              <a:t>Where to download; </a:t>
            </a:r>
            <a:r>
              <a:rPr lang="en-US" dirty="0" err="1"/>
              <a:t>monitorning</a:t>
            </a:r>
            <a:r>
              <a:rPr lang="en-US" dirty="0"/>
              <a:t> </a:t>
            </a:r>
          </a:p>
          <a:p>
            <a:r>
              <a:rPr lang="en-US" dirty="0"/>
              <a:t>Format; content; We need to see in eyes that the content really changed. Dyer style. </a:t>
            </a:r>
          </a:p>
          <a:p>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3</a:t>
            </a:fld>
            <a:endParaRPr lang="de-DE"/>
          </a:p>
        </p:txBody>
      </p:sp>
    </p:spTree>
    <p:extLst>
      <p:ext uri="{BB962C8B-B14F-4D97-AF65-F5344CB8AC3E}">
        <p14:creationId xmlns:p14="http://schemas.microsoft.com/office/powerpoint/2010/main" val="263989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How do we measure informativeness? We use a language model called BERT.</a:t>
            </a:r>
            <a:br>
              <a:rPr lang="en-US" dirty="0"/>
            </a:br>
            <a:r>
              <a:rPr lang="en-US" b="0" i="0" dirty="0">
                <a:solidFill>
                  <a:srgbClr val="1A1C1E"/>
                </a:solidFill>
                <a:effectLst/>
                <a:latin typeface="Google Sans Text"/>
              </a:rPr>
              <a:t>BERT was designed by Google in 2018. Similar to the Chat GPT, and all the LLMs, It encodes sentences into a long vector of numbers. These vectors capture semantic meaning.</a:t>
            </a:r>
          </a:p>
          <a:p>
            <a:br>
              <a:rPr lang="en-US" dirty="0"/>
            </a:br>
            <a:r>
              <a:rPr lang="en-US" b="0" i="0" dirty="0">
                <a:solidFill>
                  <a:srgbClr val="1A1C1E"/>
                </a:solidFill>
                <a:effectLst/>
                <a:latin typeface="Google Sans Text"/>
              </a:rPr>
              <a:t>Our specific measure of informativeness is the length of new contents (measured in the number of words) in in an annual report, compared to the previous year's report. </a:t>
            </a:r>
          </a:p>
          <a:p>
            <a:br>
              <a:rPr lang="en-US" dirty="0"/>
            </a:br>
            <a:r>
              <a:rPr lang="en-US" b="0" i="0" dirty="0">
                <a:solidFill>
                  <a:srgbClr val="1A1C1E"/>
                </a:solidFill>
                <a:effectLst/>
                <a:latin typeface="Google Sans Text"/>
              </a:rPr>
              <a:t>Our data consists of over 5,000 German annual reports. These span from 2007 to 2024. We also use Compustat Global data.</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4</a:t>
            </a:fld>
            <a:endParaRPr lang="de-DE"/>
          </a:p>
        </p:txBody>
      </p:sp>
    </p:spTree>
    <p:extLst>
      <p:ext uri="{BB962C8B-B14F-4D97-AF65-F5344CB8AC3E}">
        <p14:creationId xmlns:p14="http://schemas.microsoft.com/office/powerpoint/2010/main" val="264929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1A1C1E"/>
                </a:solidFill>
                <a:effectLst/>
                <a:latin typeface="Google Sans Text"/>
              </a:rPr>
              <a:t>We decompose these reports into three topic groups, namely,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1A1C1E"/>
                </a:solidFill>
                <a:effectLst/>
                <a:latin typeface="Google Sans Text"/>
              </a:rPr>
              <a:t> Accounting, Operating, and ESG disclosures.</a:t>
            </a:r>
            <a:br>
              <a:rPr lang="en-US" dirty="0"/>
            </a:b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 does our main variable of interest look like?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amount of new contents in the report.</a:t>
            </a:r>
          </a:p>
          <a:p>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5</a:t>
            </a:fld>
            <a:endParaRPr lang="de-DE"/>
          </a:p>
        </p:txBody>
      </p:sp>
    </p:spTree>
    <p:extLst>
      <p:ext uri="{BB962C8B-B14F-4D97-AF65-F5344CB8AC3E}">
        <p14:creationId xmlns:p14="http://schemas.microsoft.com/office/powerpoint/2010/main" val="221906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Empirically, we investigate the following three hypotheses:</a:t>
            </a:r>
          </a:p>
          <a:p>
            <a:br>
              <a:rPr lang="en-US" dirty="0"/>
            </a:br>
            <a:r>
              <a:rPr lang="en-US" b="0" i="0" dirty="0">
                <a:solidFill>
                  <a:srgbClr val="1A1C1E"/>
                </a:solidFill>
                <a:effectLst/>
                <a:latin typeface="Google Sans Text"/>
              </a:rPr>
              <a:t>First (H1): Higher disclosure informativeness is associated with smaller absolute abnormal accruals. This indicates better earnings quality.</a:t>
            </a:r>
            <a:br>
              <a:rPr lang="en-US" dirty="0"/>
            </a:br>
            <a:endParaRPr lang="en-US" dirty="0"/>
          </a:p>
          <a:p>
            <a:r>
              <a:rPr lang="en-US" b="0" i="0" dirty="0">
                <a:solidFill>
                  <a:srgbClr val="1A1C1E"/>
                </a:solidFill>
                <a:effectLst/>
                <a:latin typeface="Google Sans Text"/>
              </a:rPr>
              <a:t>Second (H2): Higher disclosure informativeness is associated with smaller </a:t>
            </a:r>
            <a:r>
              <a:rPr lang="en-US" b="0" i="0" dirty="0" err="1">
                <a:solidFill>
                  <a:srgbClr val="1A1C1E"/>
                </a:solidFill>
                <a:effectLst/>
                <a:latin typeface="Google Sans Text"/>
              </a:rPr>
              <a:t>Amihud</a:t>
            </a:r>
            <a:r>
              <a:rPr lang="en-US" b="0" i="0" dirty="0">
                <a:solidFill>
                  <a:srgbClr val="1A1C1E"/>
                </a:solidFill>
                <a:effectLst/>
                <a:latin typeface="Google Sans Text"/>
              </a:rPr>
              <a:t> Illiquidity. This suggests lower information asymmetry.</a:t>
            </a:r>
            <a:br>
              <a:rPr lang="en-US" dirty="0"/>
            </a:br>
            <a:endParaRPr lang="en-US" dirty="0"/>
          </a:p>
          <a:p>
            <a:r>
              <a:rPr lang="en-US" b="0" i="0" dirty="0">
                <a:solidFill>
                  <a:srgbClr val="1A1C1E"/>
                </a:solidFill>
                <a:effectLst/>
                <a:latin typeface="Google Sans Text"/>
              </a:rPr>
              <a:t>Third (H3): We predict that these beneficial associations will disappear after firms adopt ESEF.</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6</a:t>
            </a:fld>
            <a:endParaRPr lang="de-DE"/>
          </a:p>
        </p:txBody>
      </p:sp>
    </p:spTree>
    <p:extLst>
      <p:ext uri="{BB962C8B-B14F-4D97-AF65-F5344CB8AC3E}">
        <p14:creationId xmlns:p14="http://schemas.microsoft.com/office/powerpoint/2010/main" val="6454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Let's turn to our results.</a:t>
            </a:r>
          </a:p>
          <a:p>
            <a:br>
              <a:rPr lang="en-US" dirty="0"/>
            </a:br>
            <a:r>
              <a:rPr lang="en-US" b="0" i="0" dirty="0">
                <a:solidFill>
                  <a:srgbClr val="1A1C1E"/>
                </a:solidFill>
                <a:effectLst/>
                <a:latin typeface="Google Sans Text"/>
              </a:rPr>
              <a:t>For H1, we test the link between informativeness and earnings quality.</a:t>
            </a:r>
            <a:br>
              <a:rPr lang="en-US" dirty="0"/>
            </a:br>
            <a:r>
              <a:rPr lang="en-US" b="0" i="0" dirty="0">
                <a:solidFill>
                  <a:srgbClr val="1A1C1E"/>
                </a:solidFill>
                <a:effectLst/>
                <a:latin typeface="Google Sans Text"/>
              </a:rPr>
              <a:t>As you can see in the table [gesture to the first table], we find a significant negative association.</a:t>
            </a:r>
            <a:br>
              <a:rPr lang="en-US" dirty="0"/>
            </a:br>
            <a:endParaRPr lang="en-US" dirty="0"/>
          </a:p>
          <a:p>
            <a:r>
              <a:rPr lang="en-US" b="0" i="0" dirty="0">
                <a:solidFill>
                  <a:srgbClr val="1A1C1E"/>
                </a:solidFill>
                <a:effectLst/>
                <a:latin typeface="Google Sans Text"/>
              </a:rPr>
              <a:t>Higher informativeness is indeed linked to smaller absolute abnormal accruals.</a:t>
            </a:r>
            <a:br>
              <a:rPr lang="en-US" dirty="0"/>
            </a:br>
            <a:r>
              <a:rPr lang="en-US" b="0" i="0" dirty="0">
                <a:solidFill>
                  <a:srgbClr val="1A1C1E"/>
                </a:solidFill>
                <a:effectLst/>
                <a:latin typeface="Google Sans Text"/>
              </a:rPr>
              <a:t>This finding holds when we decompose informativeness by topic: Accounting, </a:t>
            </a:r>
          </a:p>
          <a:p>
            <a:r>
              <a:rPr lang="en-US" b="0" i="0" dirty="0">
                <a:solidFill>
                  <a:srgbClr val="1A1C1E"/>
                </a:solidFill>
                <a:effectLst/>
                <a:latin typeface="Google Sans Text"/>
              </a:rPr>
              <a:t>Operating, and ESG disclosures show similar patterns.</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7</a:t>
            </a:fld>
            <a:endParaRPr lang="de-DE"/>
          </a:p>
        </p:txBody>
      </p:sp>
    </p:spTree>
    <p:extLst>
      <p:ext uri="{BB962C8B-B14F-4D97-AF65-F5344CB8AC3E}">
        <p14:creationId xmlns:p14="http://schemas.microsoft.com/office/powerpoint/2010/main" val="236977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1A1C1E"/>
                </a:solidFill>
                <a:effectLst/>
                <a:latin typeface="Google Sans Text"/>
              </a:rPr>
              <a:t>Now, let's consider H3 regarding the impact of ESEF on earnings quality.</a:t>
            </a:r>
            <a:br>
              <a:rPr lang="en-US" dirty="0"/>
            </a:br>
            <a:r>
              <a:rPr lang="en-US" b="0" i="0" dirty="0">
                <a:solidFill>
                  <a:srgbClr val="1A1C1E"/>
                </a:solidFill>
                <a:effectLst/>
                <a:latin typeface="Google Sans Text"/>
              </a:rPr>
              <a:t>The table shows our test of this hypothesis.</a:t>
            </a:r>
          </a:p>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br>
            <a:r>
              <a:rPr lang="en-US" b="0" i="0" dirty="0">
                <a:solidFill>
                  <a:srgbClr val="1A1C1E"/>
                </a:solidFill>
                <a:effectLst/>
                <a:latin typeface="Google Sans Text"/>
              </a:rPr>
              <a:t>We find that the beneficial association between informativeness and earnings quality significantly weakens after firms adopt ESEF.</a:t>
            </a:r>
            <a:br>
              <a:rPr lang="en-US" dirty="0"/>
            </a:br>
            <a:r>
              <a:rPr lang="en-US" b="0" i="0" dirty="0">
                <a:solidFill>
                  <a:srgbClr val="1A1C1E"/>
                </a:solidFill>
                <a:effectLst/>
                <a:latin typeface="Google Sans Text"/>
              </a:rPr>
              <a:t>The interaction term [point to it if relevant] confirms this change.</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Note that it is based on full sample.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High IO, post-ESEF effects would persist. For Low-IO, post-ESEF disappear.</a:t>
            </a:r>
          </a:p>
          <a:p>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8</a:t>
            </a:fld>
            <a:endParaRPr lang="de-DE"/>
          </a:p>
        </p:txBody>
      </p:sp>
    </p:spTree>
    <p:extLst>
      <p:ext uri="{BB962C8B-B14F-4D97-AF65-F5344CB8AC3E}">
        <p14:creationId xmlns:p14="http://schemas.microsoft.com/office/powerpoint/2010/main" val="53026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C1E"/>
                </a:solidFill>
                <a:effectLst/>
                <a:latin typeface="Google Sans Text"/>
              </a:rPr>
              <a:t>Next, we test H2, focusing on information asymmetry.</a:t>
            </a:r>
            <a:br>
              <a:rPr lang="en-US" dirty="0"/>
            </a:br>
            <a:r>
              <a:rPr lang="en-US" b="0" i="0" dirty="0">
                <a:solidFill>
                  <a:srgbClr val="1A1C1E"/>
                </a:solidFill>
                <a:effectLst/>
                <a:latin typeface="Google Sans Text"/>
              </a:rPr>
              <a:t>The results [gesture to table, assuming it shows </a:t>
            </a:r>
            <a:r>
              <a:rPr lang="en-US" b="0" i="0" dirty="0" err="1">
                <a:solidFill>
                  <a:srgbClr val="1A1C1E"/>
                </a:solidFill>
                <a:effectLst/>
                <a:latin typeface="Google Sans Text"/>
              </a:rPr>
              <a:t>Amihud</a:t>
            </a:r>
            <a:r>
              <a:rPr lang="en-US" b="0" i="0" dirty="0">
                <a:solidFill>
                  <a:srgbClr val="1A1C1E"/>
                </a:solidFill>
                <a:effectLst/>
                <a:latin typeface="Google Sans Text"/>
              </a:rPr>
              <a:t> results] support this hypothesis.</a:t>
            </a:r>
            <a:br>
              <a:rPr lang="en-US" dirty="0"/>
            </a:br>
            <a:r>
              <a:rPr lang="en-US" b="0" i="0" dirty="0">
                <a:solidFill>
                  <a:srgbClr val="1A1C1E"/>
                </a:solidFill>
                <a:effectLst/>
                <a:latin typeface="Google Sans Text"/>
              </a:rPr>
              <a:t>Higher disclosure informativeness is significantly associated with lower </a:t>
            </a:r>
            <a:r>
              <a:rPr lang="en-US" b="0" i="0" dirty="0" err="1">
                <a:solidFill>
                  <a:srgbClr val="1A1C1E"/>
                </a:solidFill>
                <a:effectLst/>
                <a:latin typeface="Google Sans Text"/>
              </a:rPr>
              <a:t>Amihud</a:t>
            </a:r>
            <a:r>
              <a:rPr lang="en-US" b="0" i="0" dirty="0">
                <a:solidFill>
                  <a:srgbClr val="1A1C1E"/>
                </a:solidFill>
                <a:effectLst/>
                <a:latin typeface="Google Sans Text"/>
              </a:rPr>
              <a:t> Illiquidity.</a:t>
            </a:r>
            <a:br>
              <a:rPr lang="en-US" dirty="0"/>
            </a:br>
            <a:r>
              <a:rPr lang="en-US" b="0" i="0" dirty="0">
                <a:solidFill>
                  <a:srgbClr val="1A1C1E"/>
                </a:solidFill>
                <a:effectLst/>
                <a:latin typeface="Google Sans Text"/>
              </a:rPr>
              <a:t>This suggests that more informative reports reduce information asymmetry in the market.</a:t>
            </a:r>
            <a:endParaRPr lang="en-US" dirty="0"/>
          </a:p>
        </p:txBody>
      </p:sp>
      <p:sp>
        <p:nvSpPr>
          <p:cNvPr id="4" name="Slide Number Placeholder 3"/>
          <p:cNvSpPr>
            <a:spLocks noGrp="1"/>
          </p:cNvSpPr>
          <p:nvPr>
            <p:ph type="sldNum" sz="quarter" idx="5"/>
          </p:nvPr>
        </p:nvSpPr>
        <p:spPr/>
        <p:txBody>
          <a:bodyPr/>
          <a:lstStyle/>
          <a:p>
            <a:fld id="{5D5209AB-49DC-324F-A9AD-CDECAC60EE37}" type="slidenum">
              <a:rPr lang="de-DE" smtClean="0"/>
              <a:pPr/>
              <a:t>9</a:t>
            </a:fld>
            <a:endParaRPr lang="de-DE"/>
          </a:p>
        </p:txBody>
      </p:sp>
    </p:spTree>
    <p:extLst>
      <p:ext uri="{BB962C8B-B14F-4D97-AF65-F5344CB8AC3E}">
        <p14:creationId xmlns:p14="http://schemas.microsoft.com/office/powerpoint/2010/main" val="421403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tiff"/><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tif"/><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page_v1">
    <p:bg>
      <p:bgPr>
        <a:solidFill>
          <a:srgbClr val="14686B"/>
        </a:solidFill>
        <a:effectLst/>
      </p:bgPr>
    </p:bg>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a:xfrm>
            <a:off x="1428751" y="3040061"/>
            <a:ext cx="6467475" cy="1387475"/>
          </a:xfrm>
        </p:spPr>
        <p:txBody>
          <a:bodyPr>
            <a:normAutofit/>
          </a:bodyPr>
          <a:lstStyle>
            <a:lvl1pPr>
              <a:lnSpc>
                <a:spcPct val="150000"/>
              </a:lnSpc>
              <a:defRPr sz="1800">
                <a:solidFill>
                  <a:schemeClr val="accent1">
                    <a:lumMod val="20000"/>
                    <a:lumOff val="80000"/>
                  </a:schemeClr>
                </a:solidFill>
                <a:latin typeface="+mn-l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de-DE" dirty="0"/>
              <a:t>Formatvorlagen des Textmasters bearbeiten</a:t>
            </a:r>
          </a:p>
        </p:txBody>
      </p:sp>
      <p:sp>
        <p:nvSpPr>
          <p:cNvPr id="15" name="Textplatzhalter 14"/>
          <p:cNvSpPr>
            <a:spLocks noGrp="1"/>
          </p:cNvSpPr>
          <p:nvPr>
            <p:ph type="body" sz="quarter" idx="14"/>
          </p:nvPr>
        </p:nvSpPr>
        <p:spPr>
          <a:xfrm>
            <a:off x="1428751" y="4440666"/>
            <a:ext cx="6467475" cy="1198135"/>
          </a:xfrm>
        </p:spPr>
        <p:txBody>
          <a:bodyPr>
            <a:noAutofit/>
          </a:bodyPr>
          <a:lstStyle>
            <a:lvl1pPr algn="l">
              <a:defRPr sz="1800">
                <a:solidFill>
                  <a:schemeClr val="bg1"/>
                </a:solidFill>
                <a:latin typeface="+mn-lt"/>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de-DE"/>
              <a:t>Formatvorlagen des Textmasters bearbeiten</a:t>
            </a:r>
          </a:p>
        </p:txBody>
      </p:sp>
      <p:sp>
        <p:nvSpPr>
          <p:cNvPr id="17" name="Rechteck 16"/>
          <p:cNvSpPr/>
          <p:nvPr userDrawn="1"/>
        </p:nvSpPr>
        <p:spPr>
          <a:xfrm>
            <a:off x="-16329" y="6558855"/>
            <a:ext cx="9172120" cy="261610"/>
          </a:xfrm>
          <a:prstGeom prst="rect">
            <a:avLst/>
          </a:prstGeom>
        </p:spPr>
        <p:txBody>
          <a:bodyPr wrap="square">
            <a:spAutoFit/>
          </a:bodyPr>
          <a:lstStyle/>
          <a:p>
            <a:pPr algn="ctr"/>
            <a:r>
              <a:rPr lang="de-DE" sz="1100" dirty="0" err="1">
                <a:solidFill>
                  <a:schemeClr val="bg1"/>
                </a:solidFill>
                <a:latin typeface="+mn-lt"/>
              </a:rPr>
              <a:t>Funded</a:t>
            </a:r>
            <a:r>
              <a:rPr lang="de-DE" sz="1100" dirty="0">
                <a:solidFill>
                  <a:schemeClr val="bg1"/>
                </a:solidFill>
                <a:latin typeface="+mn-lt"/>
              </a:rPr>
              <a:t> </a:t>
            </a:r>
            <a:r>
              <a:rPr lang="de-DE" sz="1100" dirty="0" err="1">
                <a:solidFill>
                  <a:schemeClr val="bg1"/>
                </a:solidFill>
                <a:latin typeface="+mn-lt"/>
              </a:rPr>
              <a:t>by</a:t>
            </a:r>
            <a:r>
              <a:rPr lang="de-DE" sz="1100" dirty="0">
                <a:solidFill>
                  <a:schemeClr val="bg1"/>
                </a:solidFill>
                <a:latin typeface="+mn-lt"/>
              </a:rPr>
              <a:t> </a:t>
            </a:r>
            <a:r>
              <a:rPr lang="de-DE" sz="1100" dirty="0" err="1">
                <a:solidFill>
                  <a:schemeClr val="bg1"/>
                </a:solidFill>
                <a:latin typeface="+mn-lt"/>
              </a:rPr>
              <a:t>the</a:t>
            </a:r>
            <a:r>
              <a:rPr lang="de-DE" sz="1100" dirty="0">
                <a:solidFill>
                  <a:schemeClr val="bg1"/>
                </a:solidFill>
                <a:latin typeface="+mn-lt"/>
              </a:rPr>
              <a:t> Deutsche Forschungsgemeinschaft (DFG, German Research </a:t>
            </a:r>
            <a:r>
              <a:rPr lang="de-DE" sz="1100" dirty="0" err="1">
                <a:solidFill>
                  <a:schemeClr val="bg1"/>
                </a:solidFill>
                <a:latin typeface="+mn-lt"/>
              </a:rPr>
              <a:t>Foundation</a:t>
            </a:r>
            <a:r>
              <a:rPr lang="de-DE" sz="1100" dirty="0">
                <a:solidFill>
                  <a:schemeClr val="bg1"/>
                </a:solidFill>
                <a:latin typeface="+mn-lt"/>
              </a:rPr>
              <a:t>) – Project-ID 403041268 – TRR 266 Accounting </a:t>
            </a:r>
            <a:r>
              <a:rPr lang="de-DE" sz="1100" dirty="0" err="1">
                <a:solidFill>
                  <a:schemeClr val="bg1"/>
                </a:solidFill>
                <a:latin typeface="+mn-lt"/>
              </a:rPr>
              <a:t>for</a:t>
            </a:r>
            <a:r>
              <a:rPr lang="de-DE" sz="1100" dirty="0">
                <a:solidFill>
                  <a:schemeClr val="bg1"/>
                </a:solidFill>
                <a:latin typeface="+mn-lt"/>
              </a:rPr>
              <a:t> </a:t>
            </a:r>
            <a:r>
              <a:rPr lang="de-DE" sz="1100" dirty="0" err="1">
                <a:solidFill>
                  <a:schemeClr val="bg1"/>
                </a:solidFill>
                <a:latin typeface="+mn-lt"/>
              </a:rPr>
              <a:t>Transparency</a:t>
            </a:r>
            <a:endParaRPr lang="de-DE" sz="1100" dirty="0">
              <a:solidFill>
                <a:schemeClr val="bg1"/>
              </a:solidFill>
              <a:latin typeface="+mn-lt"/>
            </a:endParaRPr>
          </a:p>
        </p:txBody>
      </p:sp>
      <p:sp>
        <p:nvSpPr>
          <p:cNvPr id="3" name="Title 2">
            <a:extLst>
              <a:ext uri="{FF2B5EF4-FFF2-40B4-BE49-F238E27FC236}">
                <a16:creationId xmlns:a16="http://schemas.microsoft.com/office/drawing/2014/main" id="{5CD063D5-C116-9441-ACA4-17D696687534}"/>
              </a:ext>
            </a:extLst>
          </p:cNvPr>
          <p:cNvSpPr>
            <a:spLocks noGrp="1"/>
          </p:cNvSpPr>
          <p:nvPr>
            <p:ph type="title" hasCustomPrompt="1"/>
          </p:nvPr>
        </p:nvSpPr>
        <p:spPr>
          <a:xfrm>
            <a:off x="4087487" y="2099083"/>
            <a:ext cx="963726" cy="523220"/>
          </a:xfrm>
          <a:solidFill>
            <a:schemeClr val="accent1">
              <a:lumMod val="75000"/>
            </a:schemeClr>
          </a:solidFill>
          <a:effectLst/>
        </p:spPr>
        <p:txBody>
          <a:bodyPr wrap="none">
            <a:spAutoFit/>
          </a:bodyPr>
          <a:lstStyle>
            <a:lvl1pPr>
              <a:defRPr sz="2800" cap="all" baseline="0">
                <a:solidFill>
                  <a:schemeClr val="bg1"/>
                </a:solidFill>
                <a:effectLst/>
              </a:defRPr>
            </a:lvl1pPr>
          </a:lstStyle>
          <a:p>
            <a:r>
              <a:rPr lang="en-GB" dirty="0"/>
              <a:t>TITLE</a:t>
            </a:r>
            <a:endParaRPr lang="de-DE" dirty="0"/>
          </a:p>
        </p:txBody>
      </p:sp>
    </p:spTree>
    <p:extLst>
      <p:ext uri="{BB962C8B-B14F-4D97-AF65-F5344CB8AC3E}">
        <p14:creationId xmlns:p14="http://schemas.microsoft.com/office/powerpoint/2010/main" val="308615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_inverse_blu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B390F2-0767-9846-A562-8346935ABC4B}"/>
              </a:ext>
            </a:extLst>
          </p:cNvPr>
          <p:cNvSpPr/>
          <p:nvPr userDrawn="1"/>
        </p:nvSpPr>
        <p:spPr bwMode="auto">
          <a:xfrm>
            <a:off x="-1" y="0"/>
            <a:ext cx="9147799" cy="68580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Bildplatzhalter 2"/>
          <p:cNvSpPr>
            <a:spLocks noGrp="1"/>
          </p:cNvSpPr>
          <p:nvPr>
            <p:ph type="pic" idx="1"/>
          </p:nvPr>
        </p:nvSpPr>
        <p:spPr>
          <a:xfrm>
            <a:off x="526207" y="2239342"/>
            <a:ext cx="8114381" cy="4320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cxnSp>
        <p:nvCxnSpPr>
          <p:cNvPr id="10" name="Gerade Verbindung 9">
            <a:extLst>
              <a:ext uri="{FF2B5EF4-FFF2-40B4-BE49-F238E27FC236}">
                <a16:creationId xmlns:a16="http://schemas.microsoft.com/office/drawing/2014/main" id="{C60FBE91-07B0-5844-9BA3-643BB3B81E8C}"/>
              </a:ext>
            </a:extLst>
          </p:cNvPr>
          <p:cNvCxnSpPr/>
          <p:nvPr userDrawn="1"/>
        </p:nvCxnSpPr>
        <p:spPr bwMode="auto">
          <a:xfrm>
            <a:off x="0" y="683812"/>
            <a:ext cx="9144000"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itle 2">
            <a:extLst>
              <a:ext uri="{FF2B5EF4-FFF2-40B4-BE49-F238E27FC236}">
                <a16:creationId xmlns:a16="http://schemas.microsoft.com/office/drawing/2014/main" id="{F4090AAC-9816-EC44-BCDE-A7E65FEF81D1}"/>
              </a:ext>
            </a:extLst>
          </p:cNvPr>
          <p:cNvSpPr>
            <a:spLocks noGrp="1"/>
          </p:cNvSpPr>
          <p:nvPr>
            <p:ph type="title" hasCustomPrompt="1"/>
          </p:nvPr>
        </p:nvSpPr>
        <p:spPr>
          <a:xfrm>
            <a:off x="522001" y="422053"/>
            <a:ext cx="1592103" cy="523220"/>
          </a:xfrm>
          <a:solidFill>
            <a:schemeClr val="accent2">
              <a:lumMod val="75000"/>
            </a:schemeClr>
          </a:solidFill>
          <a:ln>
            <a:noFill/>
          </a:ln>
          <a:effectLst/>
        </p:spPr>
        <p:txBody>
          <a:bodyPr wrap="none">
            <a:spAutoFit/>
          </a:bodyPr>
          <a:lstStyle>
            <a:lvl1pPr algn="l">
              <a:defRPr sz="2800" cap="all" baseline="0">
                <a:solidFill>
                  <a:schemeClr val="bg1"/>
                </a:solidFill>
                <a:effectLst/>
              </a:defRPr>
            </a:lvl1pPr>
          </a:lstStyle>
          <a:p>
            <a:r>
              <a:rPr lang="en-GB" dirty="0"/>
              <a:t>HEADING</a:t>
            </a:r>
            <a:endParaRPr lang="de-DE" dirty="0"/>
          </a:p>
        </p:txBody>
      </p:sp>
      <p:sp>
        <p:nvSpPr>
          <p:cNvPr id="7" name="Foliennummernplatzhalter 3">
            <a:extLst>
              <a:ext uri="{FF2B5EF4-FFF2-40B4-BE49-F238E27FC236}">
                <a16:creationId xmlns:a16="http://schemas.microsoft.com/office/drawing/2014/main" id="{9BF33F10-0E5F-3F43-BAF5-22E6063BE86A}"/>
              </a:ext>
            </a:extLst>
          </p:cNvPr>
          <p:cNvSpPr>
            <a:spLocks noGrp="1"/>
          </p:cNvSpPr>
          <p:nvPr>
            <p:ph type="sldNum" sz="quarter" idx="16"/>
          </p:nvPr>
        </p:nvSpPr>
        <p:spPr>
          <a:xfrm>
            <a:off x="8501422" y="6497368"/>
            <a:ext cx="639900" cy="284922"/>
          </a:xfrm>
          <a:prstGeom prst="rect">
            <a:avLst/>
          </a:prstGeom>
          <a:noFill/>
        </p:spPr>
        <p:txBody>
          <a:bodyPr/>
          <a:lstStyle>
            <a:lvl1pPr>
              <a:defRPr sz="1100">
                <a:solidFill>
                  <a:schemeClr val="bg1"/>
                </a:solidFill>
                <a:latin typeface="+mn-lt"/>
              </a:defRPr>
            </a:lvl1pPr>
          </a:lstStyle>
          <a:p>
            <a:fld id="{DA053B40-9D39-46A1-BFAC-7597B26C197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_inverse_yellow">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B390F2-0767-9846-A562-8346935ABC4B}"/>
              </a:ext>
            </a:extLst>
          </p:cNvPr>
          <p:cNvSpPr/>
          <p:nvPr userDrawn="1"/>
        </p:nvSpPr>
        <p:spPr bwMode="auto">
          <a:xfrm>
            <a:off x="-1" y="0"/>
            <a:ext cx="9147799" cy="68580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Bildplatzhalter 2"/>
          <p:cNvSpPr>
            <a:spLocks noGrp="1"/>
          </p:cNvSpPr>
          <p:nvPr>
            <p:ph type="pic" idx="1"/>
          </p:nvPr>
        </p:nvSpPr>
        <p:spPr>
          <a:xfrm>
            <a:off x="526207" y="2239342"/>
            <a:ext cx="8114381" cy="4320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cxnSp>
        <p:nvCxnSpPr>
          <p:cNvPr id="10" name="Gerade Verbindung 9">
            <a:extLst>
              <a:ext uri="{FF2B5EF4-FFF2-40B4-BE49-F238E27FC236}">
                <a16:creationId xmlns:a16="http://schemas.microsoft.com/office/drawing/2014/main" id="{C60FBE91-07B0-5844-9BA3-643BB3B81E8C}"/>
              </a:ext>
            </a:extLst>
          </p:cNvPr>
          <p:cNvCxnSpPr/>
          <p:nvPr userDrawn="1"/>
        </p:nvCxnSpPr>
        <p:spPr bwMode="auto">
          <a:xfrm>
            <a:off x="0" y="683812"/>
            <a:ext cx="9144000"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itle 2">
            <a:extLst>
              <a:ext uri="{FF2B5EF4-FFF2-40B4-BE49-F238E27FC236}">
                <a16:creationId xmlns:a16="http://schemas.microsoft.com/office/drawing/2014/main" id="{FDEBF96F-8299-0E44-B5EB-A26BBBD7CFBC}"/>
              </a:ext>
            </a:extLst>
          </p:cNvPr>
          <p:cNvSpPr>
            <a:spLocks noGrp="1"/>
          </p:cNvSpPr>
          <p:nvPr>
            <p:ph type="title" hasCustomPrompt="1"/>
          </p:nvPr>
        </p:nvSpPr>
        <p:spPr>
          <a:xfrm>
            <a:off x="522001" y="422053"/>
            <a:ext cx="1592103" cy="523220"/>
          </a:xfrm>
          <a:solidFill>
            <a:schemeClr val="accent3">
              <a:lumMod val="75000"/>
            </a:schemeClr>
          </a:solidFill>
          <a:ln>
            <a:noFill/>
          </a:ln>
          <a:effectLst/>
        </p:spPr>
        <p:txBody>
          <a:bodyPr wrap="none">
            <a:spAutoFit/>
          </a:bodyPr>
          <a:lstStyle>
            <a:lvl1pPr algn="l">
              <a:defRPr sz="2800" cap="all" baseline="0">
                <a:solidFill>
                  <a:schemeClr val="bg1"/>
                </a:solidFill>
                <a:effectLst/>
              </a:defRPr>
            </a:lvl1pPr>
          </a:lstStyle>
          <a:p>
            <a:r>
              <a:rPr lang="en-GB" dirty="0"/>
              <a:t>HEADING</a:t>
            </a:r>
            <a:endParaRPr lang="de-DE" dirty="0"/>
          </a:p>
        </p:txBody>
      </p:sp>
      <p:sp>
        <p:nvSpPr>
          <p:cNvPr id="7" name="Foliennummernplatzhalter 3">
            <a:extLst>
              <a:ext uri="{FF2B5EF4-FFF2-40B4-BE49-F238E27FC236}">
                <a16:creationId xmlns:a16="http://schemas.microsoft.com/office/drawing/2014/main" id="{0AB848DC-B565-4645-819F-753CE14B199F}"/>
              </a:ext>
            </a:extLst>
          </p:cNvPr>
          <p:cNvSpPr>
            <a:spLocks noGrp="1"/>
          </p:cNvSpPr>
          <p:nvPr>
            <p:ph type="sldNum" sz="quarter" idx="16"/>
          </p:nvPr>
        </p:nvSpPr>
        <p:spPr>
          <a:xfrm>
            <a:off x="8501422" y="6497368"/>
            <a:ext cx="639900" cy="284922"/>
          </a:xfrm>
          <a:prstGeom prst="rect">
            <a:avLst/>
          </a:prstGeom>
          <a:noFill/>
        </p:spPr>
        <p:txBody>
          <a:bodyPr/>
          <a:lstStyle>
            <a:lvl1pPr>
              <a:defRPr sz="1100">
                <a:solidFill>
                  <a:schemeClr val="bg1"/>
                </a:solidFill>
                <a:latin typeface="+mn-lt"/>
              </a:defRPr>
            </a:lvl1pPr>
          </a:lstStyle>
          <a:p>
            <a:fld id="{DA053B40-9D39-46A1-BFAC-7597B26C1972}"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_inverse_re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B390F2-0767-9846-A562-8346935ABC4B}"/>
              </a:ext>
            </a:extLst>
          </p:cNvPr>
          <p:cNvSpPr/>
          <p:nvPr userDrawn="1"/>
        </p:nvSpPr>
        <p:spPr bwMode="auto">
          <a:xfrm>
            <a:off x="-1" y="0"/>
            <a:ext cx="9147799" cy="685800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Bildplatzhalter 2"/>
          <p:cNvSpPr>
            <a:spLocks noGrp="1"/>
          </p:cNvSpPr>
          <p:nvPr>
            <p:ph type="pic" idx="1"/>
          </p:nvPr>
        </p:nvSpPr>
        <p:spPr>
          <a:xfrm>
            <a:off x="526207" y="2239342"/>
            <a:ext cx="8114381" cy="4320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cxnSp>
        <p:nvCxnSpPr>
          <p:cNvPr id="10" name="Gerade Verbindung 9">
            <a:extLst>
              <a:ext uri="{FF2B5EF4-FFF2-40B4-BE49-F238E27FC236}">
                <a16:creationId xmlns:a16="http://schemas.microsoft.com/office/drawing/2014/main" id="{C60FBE91-07B0-5844-9BA3-643BB3B81E8C}"/>
              </a:ext>
            </a:extLst>
          </p:cNvPr>
          <p:cNvCxnSpPr/>
          <p:nvPr userDrawn="1"/>
        </p:nvCxnSpPr>
        <p:spPr bwMode="auto">
          <a:xfrm>
            <a:off x="0" y="683812"/>
            <a:ext cx="9144000"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itle 2">
            <a:extLst>
              <a:ext uri="{FF2B5EF4-FFF2-40B4-BE49-F238E27FC236}">
                <a16:creationId xmlns:a16="http://schemas.microsoft.com/office/drawing/2014/main" id="{D249B92B-CB1D-A448-BE36-225118D335E0}"/>
              </a:ext>
            </a:extLst>
          </p:cNvPr>
          <p:cNvSpPr>
            <a:spLocks noGrp="1"/>
          </p:cNvSpPr>
          <p:nvPr>
            <p:ph type="title" hasCustomPrompt="1"/>
          </p:nvPr>
        </p:nvSpPr>
        <p:spPr>
          <a:xfrm>
            <a:off x="522001" y="422053"/>
            <a:ext cx="1592103" cy="523220"/>
          </a:xfrm>
          <a:solidFill>
            <a:schemeClr val="accent4">
              <a:lumMod val="75000"/>
            </a:schemeClr>
          </a:solidFill>
          <a:ln>
            <a:noFill/>
          </a:ln>
          <a:effectLst/>
        </p:spPr>
        <p:txBody>
          <a:bodyPr wrap="none">
            <a:spAutoFit/>
          </a:bodyPr>
          <a:lstStyle>
            <a:lvl1pPr algn="l">
              <a:defRPr sz="2800" cap="all" baseline="0">
                <a:solidFill>
                  <a:schemeClr val="bg1"/>
                </a:solidFill>
                <a:effectLst/>
              </a:defRPr>
            </a:lvl1pPr>
          </a:lstStyle>
          <a:p>
            <a:r>
              <a:rPr lang="en-GB" dirty="0"/>
              <a:t>HEADING</a:t>
            </a:r>
            <a:endParaRPr lang="de-DE" dirty="0"/>
          </a:p>
        </p:txBody>
      </p:sp>
      <p:sp>
        <p:nvSpPr>
          <p:cNvPr id="7" name="Foliennummernplatzhalter 3">
            <a:extLst>
              <a:ext uri="{FF2B5EF4-FFF2-40B4-BE49-F238E27FC236}">
                <a16:creationId xmlns:a16="http://schemas.microsoft.com/office/drawing/2014/main" id="{75AA774D-2E8C-9B40-BC31-90F9700275B5}"/>
              </a:ext>
            </a:extLst>
          </p:cNvPr>
          <p:cNvSpPr>
            <a:spLocks noGrp="1"/>
          </p:cNvSpPr>
          <p:nvPr>
            <p:ph type="sldNum" sz="quarter" idx="16"/>
          </p:nvPr>
        </p:nvSpPr>
        <p:spPr>
          <a:xfrm>
            <a:off x="8501422" y="6497368"/>
            <a:ext cx="639900" cy="284922"/>
          </a:xfrm>
          <a:prstGeom prst="rect">
            <a:avLst/>
          </a:prstGeom>
          <a:noFill/>
        </p:spPr>
        <p:txBody>
          <a:bodyPr/>
          <a:lstStyle>
            <a:lvl1pPr>
              <a:defRPr sz="1100">
                <a:solidFill>
                  <a:schemeClr val="bg1"/>
                </a:solidFill>
                <a:latin typeface="+mn-lt"/>
              </a:defRPr>
            </a:lvl1pPr>
          </a:lstStyle>
          <a:p>
            <a:fld id="{DA053B40-9D39-46A1-BFAC-7597B26C1972}" type="slidenum">
              <a:rPr lang="de-DE" smtClean="0"/>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petrol">
    <p:spTree>
      <p:nvGrpSpPr>
        <p:cNvPr id="1" name=""/>
        <p:cNvGrpSpPr/>
        <p:nvPr/>
      </p:nvGrpSpPr>
      <p:grpSpPr>
        <a:xfrm>
          <a:off x="0" y="0"/>
          <a:ext cx="0" cy="0"/>
          <a:chOff x="0" y="0"/>
          <a:chExt cx="0" cy="0"/>
        </a:xfrm>
      </p:grpSpPr>
      <p:sp>
        <p:nvSpPr>
          <p:cNvPr id="3" name="Rechteck 2"/>
          <p:cNvSpPr/>
          <p:nvPr userDrawn="1"/>
        </p:nvSpPr>
        <p:spPr bwMode="auto">
          <a:xfrm>
            <a:off x="4572000" y="0"/>
            <a:ext cx="4575174" cy="685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itel 3"/>
          <p:cNvSpPr>
            <a:spLocks noGrp="1"/>
          </p:cNvSpPr>
          <p:nvPr>
            <p:ph type="title"/>
          </p:nvPr>
        </p:nvSpPr>
        <p:spPr>
          <a:xfrm>
            <a:off x="5274733" y="1"/>
            <a:ext cx="3240617" cy="6858000"/>
          </a:xfrm>
          <a:prstGeom prst="rect">
            <a:avLst/>
          </a:prstGeom>
        </p:spPr>
        <p:txBody>
          <a:bodyPr anchor="ctr"/>
          <a:lstStyle>
            <a:lvl1pPr>
              <a:defRPr b="0" cap="all" baseline="0">
                <a:solidFill>
                  <a:schemeClr val="accent1">
                    <a:lumMod val="75000"/>
                  </a:schemeClr>
                </a:solidFill>
                <a:effectLst/>
                <a:latin typeface="+mn-lt"/>
              </a:defRPr>
            </a:lvl1pPr>
          </a:lstStyle>
          <a:p>
            <a:r>
              <a:rPr lang="de-DE"/>
              <a:t>Titelmasterformat durch Klicken bearbeiten</a:t>
            </a:r>
          </a:p>
        </p:txBody>
      </p:sp>
      <p:sp>
        <p:nvSpPr>
          <p:cNvPr id="6" name="Bildplatzhalter 5"/>
          <p:cNvSpPr>
            <a:spLocks noGrp="1"/>
          </p:cNvSpPr>
          <p:nvPr>
            <p:ph type="pic" sz="quarter" idx="10"/>
          </p:nvPr>
        </p:nvSpPr>
        <p:spPr>
          <a:xfrm>
            <a:off x="406400" y="1100138"/>
            <a:ext cx="3657600" cy="4513262"/>
          </a:xfrm>
        </p:spPr>
        <p:txBody>
          <a:bodyPr/>
          <a:lstStyle/>
          <a:p>
            <a:endParaRPr lang="de-DE"/>
          </a:p>
        </p:txBody>
      </p:sp>
    </p:spTree>
    <p:extLst>
      <p:ext uri="{BB962C8B-B14F-4D97-AF65-F5344CB8AC3E}">
        <p14:creationId xmlns:p14="http://schemas.microsoft.com/office/powerpoint/2010/main" val="22343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blue">
    <p:spTree>
      <p:nvGrpSpPr>
        <p:cNvPr id="1" name=""/>
        <p:cNvGrpSpPr/>
        <p:nvPr/>
      </p:nvGrpSpPr>
      <p:grpSpPr>
        <a:xfrm>
          <a:off x="0" y="0"/>
          <a:ext cx="0" cy="0"/>
          <a:chOff x="0" y="0"/>
          <a:chExt cx="0" cy="0"/>
        </a:xfrm>
      </p:grpSpPr>
      <p:sp>
        <p:nvSpPr>
          <p:cNvPr id="3" name="Rechteck 2"/>
          <p:cNvSpPr/>
          <p:nvPr userDrawn="1"/>
        </p:nvSpPr>
        <p:spPr bwMode="auto">
          <a:xfrm>
            <a:off x="4572000" y="0"/>
            <a:ext cx="4572000" cy="6858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itel 3"/>
          <p:cNvSpPr>
            <a:spLocks noGrp="1"/>
          </p:cNvSpPr>
          <p:nvPr>
            <p:ph type="title"/>
          </p:nvPr>
        </p:nvSpPr>
        <p:spPr>
          <a:xfrm>
            <a:off x="5274733" y="1"/>
            <a:ext cx="3240617" cy="6858000"/>
          </a:xfrm>
          <a:prstGeom prst="rect">
            <a:avLst/>
          </a:prstGeom>
        </p:spPr>
        <p:txBody>
          <a:bodyPr anchor="ctr"/>
          <a:lstStyle>
            <a:lvl1pPr>
              <a:defRPr b="0" cap="all" baseline="0">
                <a:solidFill>
                  <a:schemeClr val="accent2">
                    <a:lumMod val="50000"/>
                  </a:schemeClr>
                </a:solidFill>
                <a:effectLst/>
                <a:latin typeface="+mn-lt"/>
              </a:defRPr>
            </a:lvl1pPr>
          </a:lstStyle>
          <a:p>
            <a:r>
              <a:rPr lang="de-DE"/>
              <a:t>Titelmasterformat durch Klicken bearbeiten</a:t>
            </a:r>
          </a:p>
        </p:txBody>
      </p:sp>
      <p:sp>
        <p:nvSpPr>
          <p:cNvPr id="6" name="Bildplatzhalter 5"/>
          <p:cNvSpPr>
            <a:spLocks noGrp="1"/>
          </p:cNvSpPr>
          <p:nvPr>
            <p:ph type="pic" sz="quarter" idx="10"/>
          </p:nvPr>
        </p:nvSpPr>
        <p:spPr>
          <a:xfrm>
            <a:off x="406400" y="1100138"/>
            <a:ext cx="3657600" cy="4513262"/>
          </a:xfrm>
        </p:spPr>
        <p:txBody>
          <a:bodyPr/>
          <a:lstStyle/>
          <a:p>
            <a:endParaRPr lang="de-DE"/>
          </a:p>
        </p:txBody>
      </p:sp>
    </p:spTree>
    <p:extLst>
      <p:ext uri="{BB962C8B-B14F-4D97-AF65-F5344CB8AC3E}">
        <p14:creationId xmlns:p14="http://schemas.microsoft.com/office/powerpoint/2010/main" val="190235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_yellow">
    <p:spTree>
      <p:nvGrpSpPr>
        <p:cNvPr id="1" name=""/>
        <p:cNvGrpSpPr/>
        <p:nvPr/>
      </p:nvGrpSpPr>
      <p:grpSpPr>
        <a:xfrm>
          <a:off x="0" y="0"/>
          <a:ext cx="0" cy="0"/>
          <a:chOff x="0" y="0"/>
          <a:chExt cx="0" cy="0"/>
        </a:xfrm>
      </p:grpSpPr>
      <p:sp>
        <p:nvSpPr>
          <p:cNvPr id="3" name="Rechteck 2"/>
          <p:cNvSpPr/>
          <p:nvPr userDrawn="1"/>
        </p:nvSpPr>
        <p:spPr bwMode="auto">
          <a:xfrm>
            <a:off x="4572000" y="0"/>
            <a:ext cx="4575174" cy="6858000"/>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itel 3"/>
          <p:cNvSpPr>
            <a:spLocks noGrp="1"/>
          </p:cNvSpPr>
          <p:nvPr>
            <p:ph type="title"/>
          </p:nvPr>
        </p:nvSpPr>
        <p:spPr>
          <a:xfrm>
            <a:off x="5274733" y="1"/>
            <a:ext cx="3240617" cy="6858000"/>
          </a:xfrm>
          <a:prstGeom prst="rect">
            <a:avLst/>
          </a:prstGeom>
        </p:spPr>
        <p:txBody>
          <a:bodyPr anchor="ctr"/>
          <a:lstStyle>
            <a:lvl1pPr>
              <a:defRPr b="0" cap="all" baseline="0">
                <a:solidFill>
                  <a:schemeClr val="accent3">
                    <a:lumMod val="50000"/>
                  </a:schemeClr>
                </a:solidFill>
                <a:effectLst/>
                <a:latin typeface="+mn-lt"/>
              </a:defRPr>
            </a:lvl1pPr>
          </a:lstStyle>
          <a:p>
            <a:r>
              <a:rPr lang="de-DE"/>
              <a:t>Titelmasterformat durch Klicken bearbeiten</a:t>
            </a:r>
          </a:p>
        </p:txBody>
      </p:sp>
      <p:sp>
        <p:nvSpPr>
          <p:cNvPr id="6" name="Bildplatzhalter 5"/>
          <p:cNvSpPr>
            <a:spLocks noGrp="1"/>
          </p:cNvSpPr>
          <p:nvPr>
            <p:ph type="pic" sz="quarter" idx="10"/>
          </p:nvPr>
        </p:nvSpPr>
        <p:spPr>
          <a:xfrm>
            <a:off x="406400" y="1100138"/>
            <a:ext cx="3657600" cy="4513262"/>
          </a:xfrm>
        </p:spPr>
        <p:txBody>
          <a:bodyPr/>
          <a:lstStyle/>
          <a:p>
            <a:endParaRPr lang="de-DE"/>
          </a:p>
        </p:txBody>
      </p:sp>
    </p:spTree>
    <p:extLst>
      <p:ext uri="{BB962C8B-B14F-4D97-AF65-F5344CB8AC3E}">
        <p14:creationId xmlns:p14="http://schemas.microsoft.com/office/powerpoint/2010/main" val="72917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red">
    <p:spTree>
      <p:nvGrpSpPr>
        <p:cNvPr id="1" name=""/>
        <p:cNvGrpSpPr/>
        <p:nvPr/>
      </p:nvGrpSpPr>
      <p:grpSpPr>
        <a:xfrm>
          <a:off x="0" y="0"/>
          <a:ext cx="0" cy="0"/>
          <a:chOff x="0" y="0"/>
          <a:chExt cx="0" cy="0"/>
        </a:xfrm>
      </p:grpSpPr>
      <p:sp>
        <p:nvSpPr>
          <p:cNvPr id="3" name="Rechteck 2"/>
          <p:cNvSpPr/>
          <p:nvPr userDrawn="1"/>
        </p:nvSpPr>
        <p:spPr bwMode="auto">
          <a:xfrm>
            <a:off x="4572000" y="0"/>
            <a:ext cx="4575174" cy="6858000"/>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itel 3"/>
          <p:cNvSpPr>
            <a:spLocks noGrp="1"/>
          </p:cNvSpPr>
          <p:nvPr>
            <p:ph type="title"/>
          </p:nvPr>
        </p:nvSpPr>
        <p:spPr>
          <a:xfrm>
            <a:off x="5274733" y="1"/>
            <a:ext cx="3240617" cy="6858000"/>
          </a:xfrm>
          <a:prstGeom prst="rect">
            <a:avLst/>
          </a:prstGeom>
        </p:spPr>
        <p:txBody>
          <a:bodyPr anchor="ctr"/>
          <a:lstStyle>
            <a:lvl1pPr>
              <a:defRPr b="0" cap="all" baseline="0">
                <a:solidFill>
                  <a:schemeClr val="accent4">
                    <a:lumMod val="75000"/>
                  </a:schemeClr>
                </a:solidFill>
                <a:effectLst/>
                <a:latin typeface="+mn-lt"/>
              </a:defRPr>
            </a:lvl1pPr>
          </a:lstStyle>
          <a:p>
            <a:r>
              <a:rPr lang="de-DE"/>
              <a:t>Titelmasterformat durch Klicken bearbeiten</a:t>
            </a:r>
          </a:p>
        </p:txBody>
      </p:sp>
      <p:sp>
        <p:nvSpPr>
          <p:cNvPr id="6" name="Bildplatzhalter 5"/>
          <p:cNvSpPr>
            <a:spLocks noGrp="1"/>
          </p:cNvSpPr>
          <p:nvPr>
            <p:ph type="pic" sz="quarter" idx="10"/>
          </p:nvPr>
        </p:nvSpPr>
        <p:spPr>
          <a:xfrm>
            <a:off x="406400" y="1100138"/>
            <a:ext cx="3657600" cy="4513262"/>
          </a:xfrm>
        </p:spPr>
        <p:txBody>
          <a:bodyPr/>
          <a:lstStyle/>
          <a:p>
            <a:endParaRPr lang="de-DE"/>
          </a:p>
        </p:txBody>
      </p:sp>
    </p:spTree>
    <p:extLst>
      <p:ext uri="{BB962C8B-B14F-4D97-AF65-F5344CB8AC3E}">
        <p14:creationId xmlns:p14="http://schemas.microsoft.com/office/powerpoint/2010/main" val="386370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petrol_v2">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platzhalter 5"/>
          <p:cNvSpPr>
            <a:spLocks noGrp="1"/>
          </p:cNvSpPr>
          <p:nvPr>
            <p:ph type="body" sz="quarter" idx="12"/>
          </p:nvPr>
        </p:nvSpPr>
        <p:spPr>
          <a:xfrm>
            <a:off x="522000" y="2518996"/>
            <a:ext cx="8100000" cy="1260000"/>
          </a:xfrm>
          <a:noFill/>
        </p:spPr>
        <p:txBody>
          <a:bodyPr anchor="ctr">
            <a:normAutofit/>
          </a:bodyPr>
          <a:lstStyle>
            <a:lvl1pPr algn="ctr">
              <a:defRPr sz="3600">
                <a:solidFill>
                  <a:schemeClr val="accent6">
                    <a:lumMod val="75000"/>
                  </a:schemeClr>
                </a:solidFill>
                <a:latin typeface="+mj-lt"/>
                <a:cs typeface="Arial" panose="020B0604020202020204" pitchFamily="34" charset="0"/>
              </a:defRPr>
            </a:lvl1pPr>
          </a:lstStyle>
          <a:p>
            <a:pPr lvl="0"/>
            <a:r>
              <a:rPr lang="de-DE" dirty="0"/>
              <a:t>Textmasterformat</a:t>
            </a:r>
          </a:p>
        </p:txBody>
      </p:sp>
    </p:spTree>
    <p:extLst>
      <p:ext uri="{BB962C8B-B14F-4D97-AF65-F5344CB8AC3E}">
        <p14:creationId xmlns:p14="http://schemas.microsoft.com/office/powerpoint/2010/main" val="1609931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_blue_v2">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7425AC-0DFE-9E4F-B1ED-0D60D93C57F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extplatzhalter 5"/>
          <p:cNvSpPr>
            <a:spLocks noGrp="1"/>
          </p:cNvSpPr>
          <p:nvPr>
            <p:ph type="body" sz="quarter" idx="12"/>
          </p:nvPr>
        </p:nvSpPr>
        <p:spPr>
          <a:xfrm>
            <a:off x="522000" y="2518996"/>
            <a:ext cx="8100000" cy="1260000"/>
          </a:xfrm>
          <a:noFill/>
        </p:spPr>
        <p:txBody>
          <a:bodyPr anchor="ctr">
            <a:normAutofit/>
          </a:bodyPr>
          <a:lstStyle>
            <a:lvl1pPr algn="ctr">
              <a:defRPr sz="3600">
                <a:solidFill>
                  <a:schemeClr val="accent6">
                    <a:lumMod val="75000"/>
                  </a:schemeClr>
                </a:solidFill>
                <a:latin typeface="+mj-lt"/>
                <a:cs typeface="Arial" panose="020B0604020202020204" pitchFamily="34" charset="0"/>
              </a:defRPr>
            </a:lvl1pPr>
          </a:lstStyle>
          <a:p>
            <a:pPr lvl="0"/>
            <a:r>
              <a:rPr lang="de-DE" dirty="0"/>
              <a:t>Textmasterformat</a:t>
            </a:r>
          </a:p>
        </p:txBody>
      </p:sp>
    </p:spTree>
    <p:extLst>
      <p:ext uri="{BB962C8B-B14F-4D97-AF65-F5344CB8AC3E}">
        <p14:creationId xmlns:p14="http://schemas.microsoft.com/office/powerpoint/2010/main" val="1429496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yellow_v2">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114FE6F-1607-9546-9654-98CCBFAA216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extplatzhalter 5"/>
          <p:cNvSpPr>
            <a:spLocks noGrp="1"/>
          </p:cNvSpPr>
          <p:nvPr>
            <p:ph type="body" sz="quarter" idx="12"/>
          </p:nvPr>
        </p:nvSpPr>
        <p:spPr>
          <a:xfrm>
            <a:off x="522000" y="2518996"/>
            <a:ext cx="8100000" cy="1260000"/>
          </a:xfrm>
          <a:noFill/>
        </p:spPr>
        <p:txBody>
          <a:bodyPr anchor="ctr">
            <a:normAutofit/>
          </a:bodyPr>
          <a:lstStyle>
            <a:lvl1pPr algn="ctr">
              <a:defRPr sz="3600">
                <a:solidFill>
                  <a:schemeClr val="accent6">
                    <a:lumMod val="75000"/>
                  </a:schemeClr>
                </a:solidFill>
                <a:latin typeface="+mj-lt"/>
                <a:cs typeface="Arial" panose="020B0604020202020204" pitchFamily="34" charset="0"/>
              </a:defRPr>
            </a:lvl1pPr>
          </a:lstStyle>
          <a:p>
            <a:pPr lvl="0"/>
            <a:r>
              <a:rPr lang="de-DE" dirty="0"/>
              <a:t>Textmasterformat</a:t>
            </a:r>
          </a:p>
        </p:txBody>
      </p:sp>
    </p:spTree>
    <p:extLst>
      <p:ext uri="{BB962C8B-B14F-4D97-AF65-F5344CB8AC3E}">
        <p14:creationId xmlns:p14="http://schemas.microsoft.com/office/powerpoint/2010/main" val="632346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page_v1">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3" y="3676796"/>
            <a:ext cx="9172882" cy="2850787"/>
          </a:xfrm>
          <a:prstGeom prst="rect">
            <a:avLst/>
          </a:prstGeom>
        </p:spPr>
      </p:pic>
      <p:sp>
        <p:nvSpPr>
          <p:cNvPr id="5" name="Rechteck 2"/>
          <p:cNvSpPr/>
          <p:nvPr userDrawn="1"/>
        </p:nvSpPr>
        <p:spPr bwMode="auto">
          <a:xfrm>
            <a:off x="-18821" y="-67958"/>
            <a:ext cx="9162822" cy="5975061"/>
          </a:xfrm>
          <a:custGeom>
            <a:avLst/>
            <a:gdLst>
              <a:gd name="connsiteX0" fmla="*/ 10 w 9144000"/>
              <a:gd name="connsiteY0" fmla="*/ 1626500 h 4258244"/>
              <a:gd name="connsiteX1" fmla="*/ 4572000 w 9144000"/>
              <a:gd name="connsiteY1" fmla="*/ 0 h 4258244"/>
              <a:gd name="connsiteX2" fmla="*/ 9143990 w 9144000"/>
              <a:gd name="connsiteY2" fmla="*/ 1626500 h 4258244"/>
              <a:gd name="connsiteX3" fmla="*/ 7397645 w 9144000"/>
              <a:gd name="connsiteY3" fmla="*/ 4258233 h 4258244"/>
              <a:gd name="connsiteX4" fmla="*/ 1746355 w 9144000"/>
              <a:gd name="connsiteY4" fmla="*/ 4258233 h 4258244"/>
              <a:gd name="connsiteX5" fmla="*/ 10 w 9144000"/>
              <a:gd name="connsiteY5" fmla="*/ 1626500 h 4258244"/>
              <a:gd name="connsiteX0" fmla="*/ 10 w 9143990"/>
              <a:gd name="connsiteY0" fmla="*/ 1402383 h 4034116"/>
              <a:gd name="connsiteX1" fmla="*/ 0 w 9143990"/>
              <a:gd name="connsiteY1" fmla="*/ 0 h 4034116"/>
              <a:gd name="connsiteX2" fmla="*/ 9143990 w 9143990"/>
              <a:gd name="connsiteY2" fmla="*/ 1402383 h 4034116"/>
              <a:gd name="connsiteX3" fmla="*/ 7397645 w 9143990"/>
              <a:gd name="connsiteY3" fmla="*/ 4034116 h 4034116"/>
              <a:gd name="connsiteX4" fmla="*/ 1746355 w 9143990"/>
              <a:gd name="connsiteY4" fmla="*/ 4034116 h 4034116"/>
              <a:gd name="connsiteX5" fmla="*/ 10 w 9143990"/>
              <a:gd name="connsiteY5" fmla="*/ 1402383 h 4034116"/>
              <a:gd name="connsiteX0" fmla="*/ 10 w 9143990"/>
              <a:gd name="connsiteY0" fmla="*/ 4055936 h 4055936"/>
              <a:gd name="connsiteX1" fmla="*/ 0 w 9143990"/>
              <a:gd name="connsiteY1" fmla="*/ 0 h 4055936"/>
              <a:gd name="connsiteX2" fmla="*/ 9143990 w 9143990"/>
              <a:gd name="connsiteY2" fmla="*/ 1402383 h 4055936"/>
              <a:gd name="connsiteX3" fmla="*/ 7397645 w 9143990"/>
              <a:gd name="connsiteY3" fmla="*/ 4034116 h 4055936"/>
              <a:gd name="connsiteX4" fmla="*/ 1746355 w 9143990"/>
              <a:gd name="connsiteY4" fmla="*/ 4034116 h 4055936"/>
              <a:gd name="connsiteX5" fmla="*/ 10 w 9143990"/>
              <a:gd name="connsiteY5" fmla="*/ 4055936 h 4055936"/>
              <a:gd name="connsiteX0" fmla="*/ 10 w 9143990"/>
              <a:gd name="connsiteY0" fmla="*/ 4055936 h 4876799"/>
              <a:gd name="connsiteX1" fmla="*/ 0 w 9143990"/>
              <a:gd name="connsiteY1" fmla="*/ 0 h 4876799"/>
              <a:gd name="connsiteX2" fmla="*/ 9143990 w 9143990"/>
              <a:gd name="connsiteY2" fmla="*/ 1402383 h 4876799"/>
              <a:gd name="connsiteX3" fmla="*/ 7397645 w 9143990"/>
              <a:gd name="connsiteY3" fmla="*/ 4034116 h 4876799"/>
              <a:gd name="connsiteX4" fmla="*/ 5188802 w 9143990"/>
              <a:gd name="connsiteY4" fmla="*/ 4876799 h 4876799"/>
              <a:gd name="connsiteX5" fmla="*/ 10 w 9143990"/>
              <a:gd name="connsiteY5" fmla="*/ 4055936 h 4876799"/>
              <a:gd name="connsiteX0" fmla="*/ 10 w 9143990"/>
              <a:gd name="connsiteY0" fmla="*/ 4055936 h 4876799"/>
              <a:gd name="connsiteX1" fmla="*/ 0 w 9143990"/>
              <a:gd name="connsiteY1" fmla="*/ 0 h 4876799"/>
              <a:gd name="connsiteX2" fmla="*/ 9143990 w 9143990"/>
              <a:gd name="connsiteY2" fmla="*/ 1402383 h 4876799"/>
              <a:gd name="connsiteX3" fmla="*/ 9136798 w 9143990"/>
              <a:gd name="connsiteY3" fmla="*/ 4401669 h 4876799"/>
              <a:gd name="connsiteX4" fmla="*/ 5188802 w 9143990"/>
              <a:gd name="connsiteY4" fmla="*/ 4876799 h 4876799"/>
              <a:gd name="connsiteX5" fmla="*/ 10 w 9143990"/>
              <a:gd name="connsiteY5" fmla="*/ 4055936 h 4876799"/>
              <a:gd name="connsiteX0" fmla="*/ 10 w 9152955"/>
              <a:gd name="connsiteY0" fmla="*/ 4055936 h 4876799"/>
              <a:gd name="connsiteX1" fmla="*/ 0 w 9152955"/>
              <a:gd name="connsiteY1" fmla="*/ 0 h 4876799"/>
              <a:gd name="connsiteX2" fmla="*/ 9152955 w 9152955"/>
              <a:gd name="connsiteY2" fmla="*/ 12854 h 4876799"/>
              <a:gd name="connsiteX3" fmla="*/ 9136798 w 9152955"/>
              <a:gd name="connsiteY3" fmla="*/ 4401669 h 4876799"/>
              <a:gd name="connsiteX4" fmla="*/ 5188802 w 9152955"/>
              <a:gd name="connsiteY4" fmla="*/ 4876799 h 4876799"/>
              <a:gd name="connsiteX5" fmla="*/ 10 w 9152955"/>
              <a:gd name="connsiteY5" fmla="*/ 4055936 h 4876799"/>
              <a:gd name="connsiteX0" fmla="*/ 8975 w 9161920"/>
              <a:gd name="connsiteY0" fmla="*/ 5454430 h 6275293"/>
              <a:gd name="connsiteX1" fmla="*/ 0 w 9161920"/>
              <a:gd name="connsiteY1" fmla="*/ 0 h 6275293"/>
              <a:gd name="connsiteX2" fmla="*/ 9161920 w 9161920"/>
              <a:gd name="connsiteY2" fmla="*/ 1411348 h 6275293"/>
              <a:gd name="connsiteX3" fmla="*/ 9145763 w 9161920"/>
              <a:gd name="connsiteY3" fmla="*/ 5800163 h 6275293"/>
              <a:gd name="connsiteX4" fmla="*/ 5197767 w 9161920"/>
              <a:gd name="connsiteY4" fmla="*/ 6275293 h 6275293"/>
              <a:gd name="connsiteX5" fmla="*/ 8975 w 9161920"/>
              <a:gd name="connsiteY5" fmla="*/ 5454430 h 6275293"/>
              <a:gd name="connsiteX0" fmla="*/ 8975 w 9152955"/>
              <a:gd name="connsiteY0" fmla="*/ 5459505 h 6280368"/>
              <a:gd name="connsiteX1" fmla="*/ 0 w 9152955"/>
              <a:gd name="connsiteY1" fmla="*/ 5075 h 6280368"/>
              <a:gd name="connsiteX2" fmla="*/ 9152955 w 9152955"/>
              <a:gd name="connsiteY2" fmla="*/ 0 h 6280368"/>
              <a:gd name="connsiteX3" fmla="*/ 9145763 w 9152955"/>
              <a:gd name="connsiteY3" fmla="*/ 5805238 h 6280368"/>
              <a:gd name="connsiteX4" fmla="*/ 5197767 w 9152955"/>
              <a:gd name="connsiteY4" fmla="*/ 6280368 h 6280368"/>
              <a:gd name="connsiteX5" fmla="*/ 8975 w 9152955"/>
              <a:gd name="connsiteY5" fmla="*/ 5459505 h 62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955" h="6280368">
                <a:moveTo>
                  <a:pt x="8975" y="5459505"/>
                </a:moveTo>
                <a:cubicBezTo>
                  <a:pt x="8972" y="4992044"/>
                  <a:pt x="3" y="472536"/>
                  <a:pt x="0" y="5075"/>
                </a:cubicBezTo>
                <a:lnTo>
                  <a:pt x="9152955" y="0"/>
                </a:lnTo>
                <a:cubicBezTo>
                  <a:pt x="9150558" y="999762"/>
                  <a:pt x="9148160" y="4805476"/>
                  <a:pt x="9145763" y="5805238"/>
                </a:cubicBezTo>
                <a:lnTo>
                  <a:pt x="5197767" y="6280368"/>
                </a:lnTo>
                <a:lnTo>
                  <a:pt x="8975" y="5459505"/>
                </a:lnTo>
                <a:close/>
              </a:path>
            </a:pathLst>
          </a:custGeom>
          <a:solidFill>
            <a:schemeClr val="accent1">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541338" lvl="0">
              <a:spcBef>
                <a:spcPct val="20000"/>
              </a:spcBef>
              <a:buClrTx/>
            </a:pPr>
            <a:endParaRPr lang="en-US" sz="2800" b="1" dirty="0">
              <a:solidFill>
                <a:schemeClr val="bg1"/>
              </a:solidFill>
              <a:latin typeface="+mj-lt"/>
              <a:cs typeface="Arial" panose="020B0604020202020204" pitchFamily="34" charset="0"/>
            </a:endParaRPr>
          </a:p>
          <a:p>
            <a:pPr marL="541338">
              <a:spcBef>
                <a:spcPct val="20000"/>
              </a:spcBef>
            </a:pPr>
            <a:endParaRPr lang="en-US" sz="3200" b="1" dirty="0">
              <a:solidFill>
                <a:schemeClr val="bg1"/>
              </a:solidFill>
              <a:latin typeface="+mj-lt"/>
              <a:cs typeface="Arial" panose="020B0604020202020204" pitchFamily="34" charset="0"/>
            </a:endParaRPr>
          </a:p>
          <a:p>
            <a:pPr marL="541338">
              <a:spcBef>
                <a:spcPct val="20000"/>
              </a:spcBef>
            </a:pPr>
            <a:endParaRPr lang="en-US" sz="3200" b="1" dirty="0">
              <a:solidFill>
                <a:schemeClr val="bg1"/>
              </a:solidFill>
              <a:latin typeface="+mj-lt"/>
              <a:cs typeface="Arial" panose="020B0604020202020204" pitchFamily="34" charset="0"/>
            </a:endParaRPr>
          </a:p>
          <a:p>
            <a:pPr marL="541338">
              <a:spcBef>
                <a:spcPts val="0"/>
              </a:spcBef>
              <a:buClrTx/>
            </a:pPr>
            <a:endParaRPr lang="en-US" sz="2000" b="1">
              <a:solidFill>
                <a:schemeClr val="bg1"/>
              </a:solidFill>
              <a:latin typeface="+mj-lt"/>
              <a:cs typeface="Arial" panose="020B0604020202020204" pitchFamily="34" charset="0"/>
            </a:endParaRPr>
          </a:p>
          <a:p>
            <a:pPr marL="541338">
              <a:spcBef>
                <a:spcPts val="0"/>
              </a:spcBef>
              <a:buClrTx/>
            </a:pPr>
            <a:endParaRPr lang="en-US" sz="2000" b="1">
              <a:solidFill>
                <a:schemeClr val="bg1"/>
              </a:solidFill>
              <a:latin typeface="+mj-lt"/>
              <a:cs typeface="Arial" panose="020B0604020202020204" pitchFamily="34" charset="0"/>
            </a:endParaRPr>
          </a:p>
          <a:p>
            <a:pPr marL="541338">
              <a:spcBef>
                <a:spcPts val="0"/>
              </a:spcBef>
              <a:buClrTx/>
            </a:pPr>
            <a:endParaRPr lang="en-US" sz="2000" b="1" dirty="0">
              <a:solidFill>
                <a:schemeClr val="bg1"/>
              </a:solidFill>
              <a:latin typeface="+mj-lt"/>
              <a:cs typeface="Arial" panose="020B0604020202020204" pitchFamily="34" charset="0"/>
            </a:endParaRPr>
          </a:p>
          <a:p>
            <a:pPr marL="358775" algn="ctr">
              <a:spcBef>
                <a:spcPts val="0"/>
              </a:spcBef>
              <a:buClrTx/>
            </a:pPr>
            <a:endParaRPr lang="en-US" sz="1600" b="1" dirty="0">
              <a:solidFill>
                <a:schemeClr val="accent5">
                  <a:lumMod val="90000"/>
                </a:schemeClr>
              </a:solidFill>
              <a:latin typeface="+mn-lt"/>
              <a:cs typeface="Arial" panose="020B0604020202020204" pitchFamily="34" charset="0"/>
            </a:endParaRPr>
          </a:p>
          <a:p>
            <a:pPr marL="358775" algn="ctr">
              <a:spcBef>
                <a:spcPts val="0"/>
              </a:spcBef>
              <a:buClrTx/>
            </a:pPr>
            <a:endParaRPr lang="en-US" sz="1600" b="1" dirty="0">
              <a:solidFill>
                <a:schemeClr val="accent5">
                  <a:lumMod val="90000"/>
                </a:schemeClr>
              </a:solidFill>
              <a:latin typeface="+mn-lt"/>
              <a:cs typeface="Arial" panose="020B0604020202020204" pitchFamily="34" charset="0"/>
            </a:endParaRPr>
          </a:p>
        </p:txBody>
      </p:sp>
      <p:sp>
        <p:nvSpPr>
          <p:cNvPr id="18" name="Rechteck 17"/>
          <p:cNvSpPr/>
          <p:nvPr userDrawn="1"/>
        </p:nvSpPr>
        <p:spPr bwMode="auto">
          <a:xfrm>
            <a:off x="-16329" y="6527903"/>
            <a:ext cx="9172120" cy="347353"/>
          </a:xfrm>
          <a:prstGeom prst="rect">
            <a:avLst/>
          </a:prstGeom>
          <a:solidFill>
            <a:schemeClr val="accent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7" name="Gerade Verbindung 25">
            <a:extLst>
              <a:ext uri="{FF2B5EF4-FFF2-40B4-BE49-F238E27FC236}">
                <a16:creationId xmlns:a16="http://schemas.microsoft.com/office/drawing/2014/main" id="{C3BC9F3E-5399-6C4C-B368-933489298424}"/>
              </a:ext>
            </a:extLst>
          </p:cNvPr>
          <p:cNvCxnSpPr>
            <a:cxnSpLocks/>
          </p:cNvCxnSpPr>
          <p:nvPr userDrawn="1"/>
        </p:nvCxnSpPr>
        <p:spPr bwMode="auto">
          <a:xfrm>
            <a:off x="-16329" y="2360693"/>
            <a:ext cx="9172120" cy="0"/>
          </a:xfrm>
          <a:prstGeom prst="line">
            <a:avLst/>
          </a:prstGeom>
          <a:solidFill>
            <a:schemeClr val="accent1"/>
          </a:solidFill>
          <a:ln w="508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platzhalter 12"/>
          <p:cNvSpPr>
            <a:spLocks noGrp="1"/>
          </p:cNvSpPr>
          <p:nvPr>
            <p:ph type="body" sz="quarter" idx="13"/>
          </p:nvPr>
        </p:nvSpPr>
        <p:spPr>
          <a:xfrm>
            <a:off x="1428751" y="3040061"/>
            <a:ext cx="6467475" cy="1387475"/>
          </a:xfrm>
        </p:spPr>
        <p:txBody>
          <a:bodyPr>
            <a:normAutofit/>
          </a:bodyPr>
          <a:lstStyle>
            <a:lvl1pPr>
              <a:lnSpc>
                <a:spcPct val="150000"/>
              </a:lnSpc>
              <a:defRPr sz="1800">
                <a:solidFill>
                  <a:schemeClr val="accent1">
                    <a:lumMod val="20000"/>
                    <a:lumOff val="80000"/>
                  </a:schemeClr>
                </a:solidFill>
                <a:latin typeface="+mn-l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de-DE" dirty="0"/>
              <a:t>Formatvorlagen des Textmasters bearbeiten</a:t>
            </a:r>
          </a:p>
        </p:txBody>
      </p:sp>
      <p:sp>
        <p:nvSpPr>
          <p:cNvPr id="15" name="Textplatzhalter 14"/>
          <p:cNvSpPr>
            <a:spLocks noGrp="1"/>
          </p:cNvSpPr>
          <p:nvPr>
            <p:ph type="body" sz="quarter" idx="14"/>
          </p:nvPr>
        </p:nvSpPr>
        <p:spPr>
          <a:xfrm>
            <a:off x="1428751" y="4440666"/>
            <a:ext cx="6467475" cy="1198135"/>
          </a:xfrm>
        </p:spPr>
        <p:txBody>
          <a:bodyPr>
            <a:noAutofit/>
          </a:bodyPr>
          <a:lstStyle>
            <a:lvl1pPr algn="l">
              <a:defRPr sz="1800">
                <a:solidFill>
                  <a:schemeClr val="bg1"/>
                </a:solidFill>
                <a:latin typeface="+mn-lt"/>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de-DE"/>
              <a:t>Formatvorlagen des Textmasters bearbeiten</a:t>
            </a:r>
          </a:p>
        </p:txBody>
      </p:sp>
      <p:sp>
        <p:nvSpPr>
          <p:cNvPr id="17" name="Rechteck 16"/>
          <p:cNvSpPr/>
          <p:nvPr userDrawn="1"/>
        </p:nvSpPr>
        <p:spPr>
          <a:xfrm>
            <a:off x="-16329" y="6558855"/>
            <a:ext cx="9172120" cy="261610"/>
          </a:xfrm>
          <a:prstGeom prst="rect">
            <a:avLst/>
          </a:prstGeom>
        </p:spPr>
        <p:txBody>
          <a:bodyPr wrap="square">
            <a:spAutoFit/>
          </a:bodyPr>
          <a:lstStyle/>
          <a:p>
            <a:pPr algn="ctr"/>
            <a:r>
              <a:rPr lang="de-DE" sz="1100" dirty="0" err="1">
                <a:solidFill>
                  <a:schemeClr val="accent1">
                    <a:lumMod val="75000"/>
                  </a:schemeClr>
                </a:solidFill>
                <a:latin typeface="+mn-lt"/>
              </a:rPr>
              <a:t>Funded</a:t>
            </a:r>
            <a:r>
              <a:rPr lang="de-DE" sz="1100" dirty="0">
                <a:solidFill>
                  <a:schemeClr val="accent1">
                    <a:lumMod val="75000"/>
                  </a:schemeClr>
                </a:solidFill>
                <a:latin typeface="+mn-lt"/>
              </a:rPr>
              <a:t> </a:t>
            </a:r>
            <a:r>
              <a:rPr lang="de-DE" sz="1100" dirty="0" err="1">
                <a:solidFill>
                  <a:schemeClr val="accent1">
                    <a:lumMod val="75000"/>
                  </a:schemeClr>
                </a:solidFill>
                <a:latin typeface="+mn-lt"/>
              </a:rPr>
              <a:t>by</a:t>
            </a:r>
            <a:r>
              <a:rPr lang="de-DE" sz="1100" dirty="0">
                <a:solidFill>
                  <a:schemeClr val="accent1">
                    <a:lumMod val="75000"/>
                  </a:schemeClr>
                </a:solidFill>
                <a:latin typeface="+mn-lt"/>
              </a:rPr>
              <a:t> </a:t>
            </a:r>
            <a:r>
              <a:rPr lang="de-DE" sz="1100" dirty="0" err="1">
                <a:solidFill>
                  <a:schemeClr val="accent1">
                    <a:lumMod val="75000"/>
                  </a:schemeClr>
                </a:solidFill>
                <a:latin typeface="+mn-lt"/>
              </a:rPr>
              <a:t>the</a:t>
            </a:r>
            <a:r>
              <a:rPr lang="de-DE" sz="1100" dirty="0">
                <a:solidFill>
                  <a:schemeClr val="accent1">
                    <a:lumMod val="75000"/>
                  </a:schemeClr>
                </a:solidFill>
                <a:latin typeface="+mn-lt"/>
              </a:rPr>
              <a:t> Deutsche Forschungsgemeinschaft (DFG, German Research </a:t>
            </a:r>
            <a:r>
              <a:rPr lang="de-DE" sz="1100" dirty="0" err="1">
                <a:solidFill>
                  <a:schemeClr val="accent1">
                    <a:lumMod val="75000"/>
                  </a:schemeClr>
                </a:solidFill>
                <a:latin typeface="+mn-lt"/>
              </a:rPr>
              <a:t>Foundation</a:t>
            </a:r>
            <a:r>
              <a:rPr lang="de-DE" sz="1100" dirty="0">
                <a:solidFill>
                  <a:schemeClr val="accent1">
                    <a:lumMod val="75000"/>
                  </a:schemeClr>
                </a:solidFill>
                <a:latin typeface="+mn-lt"/>
              </a:rPr>
              <a:t>) – Project-ID 403041268 – TRR 266 Accounting </a:t>
            </a:r>
            <a:r>
              <a:rPr lang="de-DE" sz="1100" dirty="0" err="1">
                <a:solidFill>
                  <a:schemeClr val="accent1">
                    <a:lumMod val="75000"/>
                  </a:schemeClr>
                </a:solidFill>
                <a:latin typeface="+mn-lt"/>
              </a:rPr>
              <a:t>for</a:t>
            </a:r>
            <a:r>
              <a:rPr lang="de-DE" sz="1100" dirty="0">
                <a:solidFill>
                  <a:schemeClr val="accent1">
                    <a:lumMod val="75000"/>
                  </a:schemeClr>
                </a:solidFill>
                <a:latin typeface="+mn-lt"/>
              </a:rPr>
              <a:t> </a:t>
            </a:r>
            <a:r>
              <a:rPr lang="de-DE" sz="1100" dirty="0" err="1">
                <a:solidFill>
                  <a:schemeClr val="accent1">
                    <a:lumMod val="75000"/>
                  </a:schemeClr>
                </a:solidFill>
                <a:latin typeface="+mn-lt"/>
              </a:rPr>
              <a:t>Transparency</a:t>
            </a:r>
            <a:endParaRPr lang="de-DE" sz="1100" dirty="0">
              <a:solidFill>
                <a:schemeClr val="accent1">
                  <a:lumMod val="75000"/>
                </a:schemeClr>
              </a:solidFill>
              <a:latin typeface="+mn-lt"/>
            </a:endParaRPr>
          </a:p>
        </p:txBody>
      </p:sp>
      <p:sp>
        <p:nvSpPr>
          <p:cNvPr id="3" name="Title 2">
            <a:extLst>
              <a:ext uri="{FF2B5EF4-FFF2-40B4-BE49-F238E27FC236}">
                <a16:creationId xmlns:a16="http://schemas.microsoft.com/office/drawing/2014/main" id="{5CD063D5-C116-9441-ACA4-17D696687534}"/>
              </a:ext>
            </a:extLst>
          </p:cNvPr>
          <p:cNvSpPr>
            <a:spLocks noGrp="1"/>
          </p:cNvSpPr>
          <p:nvPr>
            <p:ph type="title" hasCustomPrompt="1"/>
          </p:nvPr>
        </p:nvSpPr>
        <p:spPr>
          <a:xfrm>
            <a:off x="4087487" y="2099083"/>
            <a:ext cx="963726" cy="523220"/>
          </a:xfrm>
          <a:solidFill>
            <a:schemeClr val="accent1">
              <a:lumMod val="75000"/>
            </a:schemeClr>
          </a:solidFill>
          <a:effectLst/>
        </p:spPr>
        <p:txBody>
          <a:bodyPr wrap="none">
            <a:spAutoFit/>
          </a:bodyPr>
          <a:lstStyle>
            <a:lvl1pPr>
              <a:defRPr sz="2800" cap="all" baseline="0">
                <a:solidFill>
                  <a:schemeClr val="bg1"/>
                </a:solidFill>
                <a:effectLst/>
              </a:defRPr>
            </a:lvl1pPr>
          </a:lstStyle>
          <a:p>
            <a:r>
              <a:rPr lang="en-GB" dirty="0"/>
              <a:t>TITLE</a:t>
            </a:r>
            <a:endParaRPr lang="de-DE" dirty="0"/>
          </a:p>
        </p:txBody>
      </p:sp>
      <p:pic>
        <p:nvPicPr>
          <p:cNvPr id="11" name="Picture 10">
            <a:extLst>
              <a:ext uri="{FF2B5EF4-FFF2-40B4-BE49-F238E27FC236}">
                <a16:creationId xmlns:a16="http://schemas.microsoft.com/office/drawing/2014/main" id="{9AB1677C-8FF1-9E42-91C8-A33F21B08B80}"/>
              </a:ext>
            </a:extLst>
          </p:cNvPr>
          <p:cNvPicPr>
            <a:picLocks noChangeAspect="1"/>
          </p:cNvPicPr>
          <p:nvPr userDrawn="1"/>
        </p:nvPicPr>
        <p:blipFill>
          <a:blip r:embed="rId3"/>
          <a:stretch>
            <a:fillRect/>
          </a:stretch>
        </p:blipFill>
        <p:spPr>
          <a:xfrm>
            <a:off x="2998288" y="-383528"/>
            <a:ext cx="3243335" cy="1823760"/>
          </a:xfrm>
          <a:prstGeom prst="rect">
            <a:avLst/>
          </a:prstGeom>
        </p:spPr>
      </p:pic>
    </p:spTree>
    <p:extLst>
      <p:ext uri="{BB962C8B-B14F-4D97-AF65-F5344CB8AC3E}">
        <p14:creationId xmlns:p14="http://schemas.microsoft.com/office/powerpoint/2010/main" val="341153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red_v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27DED52-068D-C84A-B68E-FB331607F67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extplatzhalter 5"/>
          <p:cNvSpPr>
            <a:spLocks noGrp="1"/>
          </p:cNvSpPr>
          <p:nvPr>
            <p:ph type="body" sz="quarter" idx="12"/>
          </p:nvPr>
        </p:nvSpPr>
        <p:spPr>
          <a:xfrm>
            <a:off x="522000" y="2518996"/>
            <a:ext cx="8100000" cy="1260000"/>
          </a:xfrm>
          <a:noFill/>
        </p:spPr>
        <p:txBody>
          <a:bodyPr anchor="ctr">
            <a:normAutofit/>
          </a:bodyPr>
          <a:lstStyle>
            <a:lvl1pPr algn="ctr">
              <a:defRPr sz="3600">
                <a:solidFill>
                  <a:schemeClr val="accent6">
                    <a:lumMod val="75000"/>
                  </a:schemeClr>
                </a:solidFill>
                <a:latin typeface="+mj-lt"/>
                <a:cs typeface="Arial" panose="020B0604020202020204" pitchFamily="34" charset="0"/>
              </a:defRPr>
            </a:lvl1pPr>
          </a:lstStyle>
          <a:p>
            <a:pPr lvl="0"/>
            <a:r>
              <a:rPr lang="de-DE" dirty="0"/>
              <a:t>Textmasterformat</a:t>
            </a:r>
          </a:p>
        </p:txBody>
      </p:sp>
    </p:spTree>
    <p:extLst>
      <p:ext uri="{BB962C8B-B14F-4D97-AF65-F5344CB8AC3E}">
        <p14:creationId xmlns:p14="http://schemas.microsoft.com/office/powerpoint/2010/main" val="3496741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_slide">
    <p:spTree>
      <p:nvGrpSpPr>
        <p:cNvPr id="1" name=""/>
        <p:cNvGrpSpPr/>
        <p:nvPr/>
      </p:nvGrpSpPr>
      <p:grpSpPr>
        <a:xfrm>
          <a:off x="0" y="0"/>
          <a:ext cx="0" cy="0"/>
          <a:chOff x="0" y="0"/>
          <a:chExt cx="0" cy="0"/>
        </a:xfrm>
      </p:grpSpPr>
      <p:pic>
        <p:nvPicPr>
          <p:cNvPr id="13" name="Grafik 3">
            <a:extLst>
              <a:ext uri="{FF2B5EF4-FFF2-40B4-BE49-F238E27FC236}">
                <a16:creationId xmlns:a16="http://schemas.microsoft.com/office/drawing/2014/main" id="{A73926CE-5EEB-FA49-B517-2A522869F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9362"/>
            <a:ext cx="9144000" cy="2850787"/>
          </a:xfrm>
          <a:prstGeom prst="rect">
            <a:avLst/>
          </a:prstGeom>
        </p:spPr>
      </p:pic>
      <p:sp>
        <p:nvSpPr>
          <p:cNvPr id="3" name="Rechteck 2"/>
          <p:cNvSpPr/>
          <p:nvPr userDrawn="1"/>
        </p:nvSpPr>
        <p:spPr bwMode="auto">
          <a:xfrm>
            <a:off x="0" y="0"/>
            <a:ext cx="9144000" cy="370880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0" name="Picture 9">
            <a:extLst>
              <a:ext uri="{FF2B5EF4-FFF2-40B4-BE49-F238E27FC236}">
                <a16:creationId xmlns:a16="http://schemas.microsoft.com/office/drawing/2014/main" id="{A8938B41-3F9B-0243-AD9D-DAC79DDC0694}"/>
              </a:ext>
            </a:extLst>
          </p:cNvPr>
          <p:cNvPicPr>
            <a:picLocks noChangeAspect="1"/>
          </p:cNvPicPr>
          <p:nvPr userDrawn="1"/>
        </p:nvPicPr>
        <p:blipFill>
          <a:blip r:embed="rId3"/>
          <a:stretch>
            <a:fillRect/>
          </a:stretch>
        </p:blipFill>
        <p:spPr>
          <a:xfrm>
            <a:off x="2392228" y="1725949"/>
            <a:ext cx="4419812" cy="2485305"/>
          </a:xfrm>
          <a:prstGeom prst="rect">
            <a:avLst/>
          </a:prstGeom>
        </p:spPr>
      </p:pic>
      <p:sp>
        <p:nvSpPr>
          <p:cNvPr id="6" name="Textfeld 5"/>
          <p:cNvSpPr txBox="1"/>
          <p:nvPr userDrawn="1"/>
        </p:nvSpPr>
        <p:spPr>
          <a:xfrm>
            <a:off x="3152506" y="4201883"/>
            <a:ext cx="4171406" cy="307777"/>
          </a:xfrm>
          <a:prstGeom prst="rect">
            <a:avLst/>
          </a:prstGeom>
          <a:noFill/>
        </p:spPr>
        <p:txBody>
          <a:bodyPr wrap="square" rtlCol="0">
            <a:spAutoFit/>
          </a:bodyPr>
          <a:lstStyle/>
          <a:p>
            <a:pPr algn="ctr"/>
            <a:r>
              <a:rPr lang="de-DE" sz="1400" b="1" spc="40" baseline="0">
                <a:solidFill>
                  <a:schemeClr val="tx1"/>
                </a:solidFill>
                <a:latin typeface="+mj-lt"/>
              </a:rPr>
              <a:t>www.accounting-for-transparency.de</a:t>
            </a:r>
            <a:endParaRPr lang="de-DE" sz="1050" b="1" spc="40" baseline="0" dirty="0">
              <a:solidFill>
                <a:schemeClr val="tx1"/>
              </a:solidFill>
              <a:latin typeface="+mj-lt"/>
            </a:endParaRPr>
          </a:p>
        </p:txBody>
      </p:sp>
      <p:sp>
        <p:nvSpPr>
          <p:cNvPr id="8" name="Textfeld 7"/>
          <p:cNvSpPr txBox="1"/>
          <p:nvPr userDrawn="1"/>
        </p:nvSpPr>
        <p:spPr>
          <a:xfrm>
            <a:off x="4010297" y="5049231"/>
            <a:ext cx="3714207" cy="1043299"/>
          </a:xfrm>
          <a:prstGeom prst="rect">
            <a:avLst/>
          </a:prstGeom>
          <a:noFill/>
        </p:spPr>
        <p:txBody>
          <a:bodyPr wrap="square" rtlCol="0">
            <a:spAutoFit/>
          </a:bodyPr>
          <a:lstStyle/>
          <a:p>
            <a:pPr algn="l">
              <a:lnSpc>
                <a:spcPts val="1500"/>
              </a:lnSpc>
            </a:pPr>
            <a:r>
              <a:rPr lang="de-DE" sz="1100" spc="0" baseline="0" dirty="0">
                <a:solidFill>
                  <a:schemeClr val="tx1"/>
                </a:solidFill>
                <a:latin typeface="+mj-lt"/>
              </a:rPr>
              <a:t>@</a:t>
            </a:r>
            <a:r>
              <a:rPr lang="de-DE" sz="1100" spc="0" baseline="0" dirty="0" err="1">
                <a:solidFill>
                  <a:schemeClr val="tx1"/>
                </a:solidFill>
                <a:latin typeface="+mj-lt"/>
              </a:rPr>
              <a:t>trr_accounting</a:t>
            </a:r>
            <a:endParaRPr lang="de-DE" sz="1100" spc="0" baseline="0" dirty="0">
              <a:solidFill>
                <a:schemeClr val="tx1"/>
              </a:solidFill>
              <a:latin typeface="+mj-lt"/>
            </a:endParaRPr>
          </a:p>
          <a:p>
            <a:pPr algn="l">
              <a:lnSpc>
                <a:spcPts val="1500"/>
              </a:lnSpc>
            </a:pPr>
            <a:endParaRPr lang="de-DE" sz="1100" spc="0" baseline="0" dirty="0">
              <a:solidFill>
                <a:schemeClr val="tx1"/>
              </a:solidFill>
              <a:latin typeface="+mj-lt"/>
            </a:endParaRPr>
          </a:p>
          <a:p>
            <a:pPr algn="l">
              <a:lnSpc>
                <a:spcPts val="1500"/>
              </a:lnSpc>
            </a:pPr>
            <a:r>
              <a:rPr lang="de-DE" sz="1100" spc="0" baseline="0" dirty="0">
                <a:solidFill>
                  <a:schemeClr val="tx1"/>
                </a:solidFill>
                <a:latin typeface="+mj-lt"/>
              </a:rPr>
              <a:t>TRR 266 Accounting </a:t>
            </a:r>
            <a:r>
              <a:rPr lang="de-DE" sz="1100" spc="0" baseline="0" dirty="0" err="1">
                <a:solidFill>
                  <a:schemeClr val="tx1"/>
                </a:solidFill>
                <a:latin typeface="+mj-lt"/>
              </a:rPr>
              <a:t>for</a:t>
            </a:r>
            <a:r>
              <a:rPr lang="de-DE" sz="1100" spc="0" baseline="0" dirty="0">
                <a:solidFill>
                  <a:schemeClr val="tx1"/>
                </a:solidFill>
                <a:latin typeface="+mj-lt"/>
              </a:rPr>
              <a:t> </a:t>
            </a:r>
            <a:r>
              <a:rPr lang="de-DE" sz="1100" spc="0" baseline="0" dirty="0" err="1">
                <a:solidFill>
                  <a:schemeClr val="tx1"/>
                </a:solidFill>
                <a:latin typeface="+mj-lt"/>
              </a:rPr>
              <a:t>Transparency</a:t>
            </a:r>
            <a:br>
              <a:rPr lang="de-DE" sz="1100" spc="0" baseline="0" dirty="0">
                <a:solidFill>
                  <a:schemeClr val="tx1"/>
                </a:solidFill>
                <a:latin typeface="+mj-lt"/>
              </a:rPr>
            </a:br>
            <a:br>
              <a:rPr lang="de-DE" sz="1100" spc="0" baseline="0" dirty="0">
                <a:solidFill>
                  <a:schemeClr val="tx1"/>
                </a:solidFill>
                <a:latin typeface="+mj-lt"/>
              </a:rPr>
            </a:br>
            <a:r>
              <a:rPr lang="de-DE" sz="1100" spc="0" baseline="0" dirty="0">
                <a:solidFill>
                  <a:schemeClr val="tx1"/>
                </a:solidFill>
                <a:latin typeface="+mj-lt"/>
              </a:rPr>
              <a:t>TRR 266 Accounting </a:t>
            </a:r>
            <a:r>
              <a:rPr lang="de-DE" sz="1100" spc="0" baseline="0" dirty="0" err="1">
                <a:solidFill>
                  <a:schemeClr val="tx1"/>
                </a:solidFill>
                <a:latin typeface="+mj-lt"/>
              </a:rPr>
              <a:t>for</a:t>
            </a:r>
            <a:r>
              <a:rPr lang="de-DE" sz="1100" spc="0" baseline="0" dirty="0">
                <a:solidFill>
                  <a:schemeClr val="tx1"/>
                </a:solidFill>
                <a:latin typeface="+mj-lt"/>
              </a:rPr>
              <a:t> </a:t>
            </a:r>
            <a:r>
              <a:rPr lang="de-DE" sz="1100" spc="0" baseline="0" dirty="0" err="1">
                <a:solidFill>
                  <a:schemeClr val="tx1"/>
                </a:solidFill>
                <a:latin typeface="+mj-lt"/>
              </a:rPr>
              <a:t>Transparency</a:t>
            </a:r>
            <a:endParaRPr lang="de-DE" sz="1100" spc="0" baseline="0" dirty="0">
              <a:solidFill>
                <a:schemeClr val="tx1"/>
              </a:solidFill>
              <a:latin typeface="+mj-lt"/>
            </a:endParaRPr>
          </a:p>
        </p:txBody>
      </p:sp>
      <p:pic>
        <p:nvPicPr>
          <p:cNvPr id="9" name="Grafik 9">
            <a:extLst>
              <a:ext uri="{FF2B5EF4-FFF2-40B4-BE49-F238E27FC236}">
                <a16:creationId xmlns:a16="http://schemas.microsoft.com/office/drawing/2014/main" id="{BD447BAD-6041-D446-9599-36F660A7B0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3722296" y="5049229"/>
            <a:ext cx="288000" cy="288000"/>
          </a:xfrm>
          <a:prstGeom prst="ellipse">
            <a:avLst/>
          </a:prstGeom>
          <a:ln>
            <a:noFill/>
          </a:ln>
          <a:effectLst/>
        </p:spPr>
      </p:pic>
      <p:pic>
        <p:nvPicPr>
          <p:cNvPr id="11" name="Grafik 14">
            <a:extLst>
              <a:ext uri="{FF2B5EF4-FFF2-40B4-BE49-F238E27FC236}">
                <a16:creationId xmlns:a16="http://schemas.microsoft.com/office/drawing/2014/main" id="{E2AD7512-74FA-A246-859F-2477D425AFE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183" r="1183"/>
          <a:stretch/>
        </p:blipFill>
        <p:spPr>
          <a:xfrm>
            <a:off x="3722296" y="5422524"/>
            <a:ext cx="288000" cy="288000"/>
          </a:xfrm>
          <a:prstGeom prst="ellipse">
            <a:avLst/>
          </a:prstGeom>
          <a:ln>
            <a:noFill/>
          </a:ln>
          <a:effectLst/>
        </p:spPr>
      </p:pic>
      <p:pic>
        <p:nvPicPr>
          <p:cNvPr id="12" name="Picture 11">
            <a:extLst>
              <a:ext uri="{FF2B5EF4-FFF2-40B4-BE49-F238E27FC236}">
                <a16:creationId xmlns:a16="http://schemas.microsoft.com/office/drawing/2014/main" id="{154307A3-7F20-4D4D-A2CC-7D26DCD86B23}"/>
              </a:ext>
            </a:extLst>
          </p:cNvPr>
          <p:cNvPicPr>
            <a:picLocks noChangeAspect="1"/>
          </p:cNvPicPr>
          <p:nvPr userDrawn="1"/>
        </p:nvPicPr>
        <p:blipFill rotWithShape="1">
          <a:blip r:embed="rId6"/>
          <a:srcRect/>
          <a:stretch/>
        </p:blipFill>
        <p:spPr>
          <a:xfrm>
            <a:off x="3722296" y="5795819"/>
            <a:ext cx="288000" cy="288000"/>
          </a:xfrm>
          <a:prstGeom prst="ellipse">
            <a:avLst/>
          </a:prstGeom>
          <a:ln>
            <a:noFill/>
          </a:ln>
        </p:spPr>
      </p:pic>
    </p:spTree>
    <p:extLst>
      <p:ext uri="{BB962C8B-B14F-4D97-AF65-F5344CB8AC3E}">
        <p14:creationId xmlns:p14="http://schemas.microsoft.com/office/powerpoint/2010/main" val="1815234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_slide_v2">
    <p:spTree>
      <p:nvGrpSpPr>
        <p:cNvPr id="1" name=""/>
        <p:cNvGrpSpPr/>
        <p:nvPr/>
      </p:nvGrpSpPr>
      <p:grpSpPr>
        <a:xfrm>
          <a:off x="0" y="0"/>
          <a:ext cx="0" cy="0"/>
          <a:chOff x="0" y="0"/>
          <a:chExt cx="0" cy="0"/>
        </a:xfrm>
      </p:grpSpPr>
      <p:sp>
        <p:nvSpPr>
          <p:cNvPr id="3" name="Rechteck 2"/>
          <p:cNvSpPr/>
          <p:nvPr userDrawn="1"/>
        </p:nvSpPr>
        <p:spPr bwMode="auto">
          <a:xfrm>
            <a:off x="0" y="2"/>
            <a:ext cx="9144000" cy="524086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1" name="Picture 20">
            <a:extLst>
              <a:ext uri="{FF2B5EF4-FFF2-40B4-BE49-F238E27FC236}">
                <a16:creationId xmlns:a16="http://schemas.microsoft.com/office/drawing/2014/main" id="{D1216441-538E-AD42-A76E-E8B25CDC1236}"/>
              </a:ext>
            </a:extLst>
          </p:cNvPr>
          <p:cNvPicPr>
            <a:picLocks noChangeAspect="1"/>
          </p:cNvPicPr>
          <p:nvPr userDrawn="1"/>
        </p:nvPicPr>
        <p:blipFill>
          <a:blip r:embed="rId2"/>
          <a:stretch>
            <a:fillRect/>
          </a:stretch>
        </p:blipFill>
        <p:spPr>
          <a:xfrm>
            <a:off x="2298486" y="162592"/>
            <a:ext cx="4419812" cy="2485305"/>
          </a:xfrm>
          <a:prstGeom prst="rect">
            <a:avLst/>
          </a:prstGeom>
        </p:spPr>
      </p:pic>
      <p:sp>
        <p:nvSpPr>
          <p:cNvPr id="7" name="Rechteck 6"/>
          <p:cNvSpPr/>
          <p:nvPr userDrawn="1"/>
        </p:nvSpPr>
        <p:spPr bwMode="auto">
          <a:xfrm>
            <a:off x="0" y="5240867"/>
            <a:ext cx="9144000" cy="909924"/>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Rechteck 3"/>
          <p:cNvSpPr/>
          <p:nvPr userDrawn="1"/>
        </p:nvSpPr>
        <p:spPr bwMode="auto">
          <a:xfrm>
            <a:off x="0" y="6151808"/>
            <a:ext cx="9144000" cy="71490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feld 5"/>
          <p:cNvSpPr txBox="1"/>
          <p:nvPr userDrawn="1"/>
        </p:nvSpPr>
        <p:spPr>
          <a:xfrm>
            <a:off x="3008574" y="2641264"/>
            <a:ext cx="4171406" cy="307777"/>
          </a:xfrm>
          <a:prstGeom prst="rect">
            <a:avLst/>
          </a:prstGeom>
          <a:noFill/>
        </p:spPr>
        <p:txBody>
          <a:bodyPr wrap="square" rtlCol="0">
            <a:spAutoFit/>
          </a:bodyPr>
          <a:lstStyle/>
          <a:p>
            <a:pPr algn="ctr"/>
            <a:r>
              <a:rPr lang="de-DE" sz="1400" b="1" spc="40" baseline="0">
                <a:solidFill>
                  <a:schemeClr val="bg1"/>
                </a:solidFill>
                <a:latin typeface="+mn-lt"/>
              </a:rPr>
              <a:t>www.accounting-for-transparency.de</a:t>
            </a:r>
            <a:endParaRPr lang="de-DE" sz="1050" b="1" spc="40" baseline="0" dirty="0">
              <a:solidFill>
                <a:schemeClr val="bg1"/>
              </a:solidFill>
              <a:latin typeface="+mn-lt"/>
            </a:endParaRPr>
          </a:p>
        </p:txBody>
      </p:sp>
      <p:sp>
        <p:nvSpPr>
          <p:cNvPr id="8" name="Textfeld 7"/>
          <p:cNvSpPr txBox="1"/>
          <p:nvPr userDrawn="1"/>
        </p:nvSpPr>
        <p:spPr>
          <a:xfrm>
            <a:off x="3866363" y="3488612"/>
            <a:ext cx="3714207" cy="1043299"/>
          </a:xfrm>
          <a:prstGeom prst="rect">
            <a:avLst/>
          </a:prstGeom>
          <a:noFill/>
        </p:spPr>
        <p:txBody>
          <a:bodyPr wrap="square" rtlCol="0">
            <a:spAutoFit/>
          </a:bodyPr>
          <a:lstStyle/>
          <a:p>
            <a:pPr algn="l">
              <a:lnSpc>
                <a:spcPts val="1500"/>
              </a:lnSpc>
            </a:pPr>
            <a:r>
              <a:rPr lang="de-DE" sz="1100" spc="0" baseline="0" dirty="0">
                <a:solidFill>
                  <a:schemeClr val="bg1"/>
                </a:solidFill>
                <a:latin typeface="+mj-lt"/>
              </a:rPr>
              <a:t>@</a:t>
            </a:r>
            <a:r>
              <a:rPr lang="de-DE" sz="1100" spc="0" baseline="0" dirty="0" err="1">
                <a:solidFill>
                  <a:schemeClr val="bg1"/>
                </a:solidFill>
                <a:latin typeface="+mj-lt"/>
              </a:rPr>
              <a:t>trr_accounting</a:t>
            </a:r>
            <a:endParaRPr lang="de-DE" sz="1100" spc="0" baseline="0" dirty="0">
              <a:solidFill>
                <a:schemeClr val="bg1"/>
              </a:solidFill>
              <a:latin typeface="+mj-lt"/>
            </a:endParaRPr>
          </a:p>
          <a:p>
            <a:pPr algn="l">
              <a:lnSpc>
                <a:spcPts val="1500"/>
              </a:lnSpc>
            </a:pPr>
            <a:endParaRPr lang="de-DE" sz="1100" spc="0" baseline="0" dirty="0">
              <a:solidFill>
                <a:schemeClr val="bg1"/>
              </a:solidFill>
              <a:latin typeface="+mj-lt"/>
            </a:endParaRPr>
          </a:p>
          <a:p>
            <a:pPr algn="l">
              <a:lnSpc>
                <a:spcPts val="1500"/>
              </a:lnSpc>
            </a:pPr>
            <a:r>
              <a:rPr lang="de-DE" sz="1100" spc="0" baseline="0" dirty="0">
                <a:solidFill>
                  <a:schemeClr val="bg1"/>
                </a:solidFill>
                <a:latin typeface="+mj-lt"/>
              </a:rPr>
              <a:t>TRR 266 Accounting </a:t>
            </a:r>
            <a:r>
              <a:rPr lang="de-DE" sz="1100" spc="0" baseline="0" dirty="0" err="1">
                <a:solidFill>
                  <a:schemeClr val="bg1"/>
                </a:solidFill>
                <a:latin typeface="+mj-lt"/>
              </a:rPr>
              <a:t>for</a:t>
            </a:r>
            <a:r>
              <a:rPr lang="de-DE" sz="1100" spc="0" baseline="0" dirty="0">
                <a:solidFill>
                  <a:schemeClr val="bg1"/>
                </a:solidFill>
                <a:latin typeface="+mj-lt"/>
              </a:rPr>
              <a:t> </a:t>
            </a:r>
            <a:r>
              <a:rPr lang="de-DE" sz="1100" spc="0" baseline="0" dirty="0" err="1">
                <a:solidFill>
                  <a:schemeClr val="bg1"/>
                </a:solidFill>
                <a:latin typeface="+mj-lt"/>
              </a:rPr>
              <a:t>Transparency</a:t>
            </a:r>
            <a:br>
              <a:rPr lang="de-DE" sz="1100" spc="0" baseline="0" dirty="0">
                <a:solidFill>
                  <a:schemeClr val="bg1"/>
                </a:solidFill>
                <a:latin typeface="+mj-lt"/>
              </a:rPr>
            </a:br>
            <a:br>
              <a:rPr lang="de-DE" sz="1100" spc="0" baseline="0" dirty="0">
                <a:solidFill>
                  <a:schemeClr val="bg1"/>
                </a:solidFill>
                <a:latin typeface="+mj-lt"/>
              </a:rPr>
            </a:br>
            <a:r>
              <a:rPr lang="de-DE" sz="1100" spc="0" baseline="0" dirty="0">
                <a:solidFill>
                  <a:schemeClr val="bg1"/>
                </a:solidFill>
                <a:latin typeface="+mj-lt"/>
              </a:rPr>
              <a:t>TRR 266 Accounting </a:t>
            </a:r>
            <a:r>
              <a:rPr lang="de-DE" sz="1100" spc="0" baseline="0" dirty="0" err="1">
                <a:solidFill>
                  <a:schemeClr val="bg1"/>
                </a:solidFill>
                <a:latin typeface="+mj-lt"/>
              </a:rPr>
              <a:t>for</a:t>
            </a:r>
            <a:r>
              <a:rPr lang="de-DE" sz="1100" spc="0" baseline="0" dirty="0">
                <a:solidFill>
                  <a:schemeClr val="bg1"/>
                </a:solidFill>
                <a:latin typeface="+mj-lt"/>
              </a:rPr>
              <a:t> </a:t>
            </a:r>
            <a:r>
              <a:rPr lang="de-DE" sz="1100" spc="0" baseline="0" dirty="0" err="1">
                <a:solidFill>
                  <a:schemeClr val="bg1"/>
                </a:solidFill>
                <a:latin typeface="+mj-lt"/>
              </a:rPr>
              <a:t>Transparency</a:t>
            </a:r>
            <a:endParaRPr lang="de-DE" sz="1100" spc="0" baseline="0" dirty="0">
              <a:solidFill>
                <a:schemeClr val="bg1"/>
              </a:solidFill>
              <a:latin typeface="+mj-lt"/>
            </a:endParaRPr>
          </a:p>
        </p:txBody>
      </p:sp>
      <p:pic>
        <p:nvPicPr>
          <p:cNvPr id="10" name="Grafik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572444" y="3497319"/>
            <a:ext cx="288000" cy="288000"/>
          </a:xfrm>
          <a:prstGeom prst="ellipse">
            <a:avLst/>
          </a:prstGeom>
          <a:ln>
            <a:noFill/>
          </a:ln>
          <a:effectLst/>
        </p:spPr>
      </p:pic>
      <p:pic>
        <p:nvPicPr>
          <p:cNvPr id="15" name="Grafik 14"/>
          <p:cNvPicPr>
            <a:picLocks noChangeAspect="1"/>
          </p:cNvPicPr>
          <p:nvPr userDrawn="1"/>
        </p:nvPicPr>
        <p:blipFill rotWithShape="1">
          <a:blip r:embed="rId4">
            <a:extLst>
              <a:ext uri="{28A0092B-C50C-407E-A947-70E740481C1C}">
                <a14:useLocalDpi xmlns:a14="http://schemas.microsoft.com/office/drawing/2010/main" val="0"/>
              </a:ext>
            </a:extLst>
          </a:blip>
          <a:srcRect l="1183" r="1183"/>
          <a:stretch/>
        </p:blipFill>
        <p:spPr>
          <a:xfrm>
            <a:off x="3572444" y="3870614"/>
            <a:ext cx="288000" cy="288000"/>
          </a:xfrm>
          <a:prstGeom prst="ellipse">
            <a:avLst/>
          </a:prstGeom>
          <a:ln>
            <a:noFill/>
          </a:ln>
          <a:effectLst/>
        </p:spPr>
      </p:pic>
      <p:pic>
        <p:nvPicPr>
          <p:cNvPr id="13" name="Grafik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0121" y="5325839"/>
            <a:ext cx="734701" cy="734701"/>
          </a:xfrm>
          <a:prstGeom prst="ellipse">
            <a:avLst/>
          </a:prstGeom>
        </p:spPr>
      </p:pic>
      <p:pic>
        <p:nvPicPr>
          <p:cNvPr id="16" name="Grafik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9911" y="5348784"/>
            <a:ext cx="1634557" cy="573614"/>
          </a:xfrm>
          <a:prstGeom prst="rect">
            <a:avLst/>
          </a:prstGeom>
        </p:spPr>
      </p:pic>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76336" y="5134610"/>
            <a:ext cx="2779986" cy="1182120"/>
          </a:xfrm>
          <a:prstGeom prst="rect">
            <a:avLst/>
          </a:prstGeom>
        </p:spPr>
      </p:pic>
      <p:pic>
        <p:nvPicPr>
          <p:cNvPr id="20" name="Grafik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9910" y="6293362"/>
            <a:ext cx="737150" cy="347513"/>
          </a:xfrm>
          <a:prstGeom prst="rect">
            <a:avLst/>
          </a:prstGeom>
        </p:spPr>
      </p:pic>
      <p:pic>
        <p:nvPicPr>
          <p:cNvPr id="23" name="Grafik 22"/>
          <p:cNvPicPr>
            <a:picLocks noChangeAspect="1"/>
          </p:cNvPicPr>
          <p:nvPr userDrawn="1"/>
        </p:nvPicPr>
        <p:blipFill rotWithShape="1">
          <a:blip r:embed="rId9">
            <a:extLst>
              <a:ext uri="{28A0092B-C50C-407E-A947-70E740481C1C}">
                <a14:useLocalDpi xmlns:a14="http://schemas.microsoft.com/office/drawing/2010/main" val="0"/>
              </a:ext>
            </a:extLst>
          </a:blip>
          <a:srcRect b="49778"/>
          <a:stretch/>
        </p:blipFill>
        <p:spPr>
          <a:xfrm>
            <a:off x="3130016" y="6303729"/>
            <a:ext cx="695310" cy="349200"/>
          </a:xfrm>
          <a:prstGeom prst="rect">
            <a:avLst/>
          </a:prstGeom>
        </p:spPr>
      </p:pic>
      <p:pic>
        <p:nvPicPr>
          <p:cNvPr id="24" name="Grafik 2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95603" y="6293360"/>
            <a:ext cx="1081358" cy="393942"/>
          </a:xfrm>
          <a:prstGeom prst="rect">
            <a:avLst/>
          </a:prstGeom>
        </p:spPr>
      </p:pic>
      <p:pic>
        <p:nvPicPr>
          <p:cNvPr id="26" name="Grafik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687850" y="6242739"/>
            <a:ext cx="704623" cy="384020"/>
          </a:xfrm>
          <a:prstGeom prst="rect">
            <a:avLst/>
          </a:prstGeom>
        </p:spPr>
      </p:pic>
      <p:pic>
        <p:nvPicPr>
          <p:cNvPr id="27" name="Grafik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30541" y="6310148"/>
            <a:ext cx="855504" cy="315186"/>
          </a:xfrm>
          <a:prstGeom prst="rect">
            <a:avLst/>
          </a:prstGeom>
        </p:spPr>
      </p:pic>
      <p:pic>
        <p:nvPicPr>
          <p:cNvPr id="2" name="Picture 1">
            <a:extLst>
              <a:ext uri="{FF2B5EF4-FFF2-40B4-BE49-F238E27FC236}">
                <a16:creationId xmlns:a16="http://schemas.microsoft.com/office/drawing/2014/main" id="{0FA53B45-6768-6C4D-8946-A2C80735C1E6}"/>
              </a:ext>
            </a:extLst>
          </p:cNvPr>
          <p:cNvPicPr>
            <a:picLocks noChangeAspect="1"/>
          </p:cNvPicPr>
          <p:nvPr userDrawn="1"/>
        </p:nvPicPr>
        <p:blipFill rotWithShape="1">
          <a:blip r:embed="rId13"/>
          <a:srcRect/>
          <a:stretch/>
        </p:blipFill>
        <p:spPr>
          <a:xfrm>
            <a:off x="3572444" y="4243909"/>
            <a:ext cx="288000" cy="288000"/>
          </a:xfrm>
          <a:prstGeom prst="ellipse">
            <a:avLst/>
          </a:prstGeom>
          <a:ln>
            <a:noFill/>
          </a:ln>
        </p:spPr>
      </p:pic>
    </p:spTree>
    <p:extLst>
      <p:ext uri="{BB962C8B-B14F-4D97-AF65-F5344CB8AC3E}">
        <p14:creationId xmlns:p14="http://schemas.microsoft.com/office/powerpoint/2010/main" val="989607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7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_v2">
    <p:spTree>
      <p:nvGrpSpPr>
        <p:cNvPr id="1" name=""/>
        <p:cNvGrpSpPr/>
        <p:nvPr/>
      </p:nvGrpSpPr>
      <p:grpSpPr>
        <a:xfrm>
          <a:off x="0" y="0"/>
          <a:ext cx="0" cy="0"/>
          <a:chOff x="0" y="0"/>
          <a:chExt cx="0" cy="0"/>
        </a:xfrm>
      </p:grpSpPr>
      <p:sp>
        <p:nvSpPr>
          <p:cNvPr id="18" name="Rechteck 17"/>
          <p:cNvSpPr/>
          <p:nvPr userDrawn="1"/>
        </p:nvSpPr>
        <p:spPr bwMode="auto">
          <a:xfrm>
            <a:off x="0" y="6519192"/>
            <a:ext cx="9172120" cy="347353"/>
          </a:xfrm>
          <a:prstGeom prst="rect">
            <a:avLst/>
          </a:prstGeom>
          <a:solidFill>
            <a:schemeClr val="accent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Rechteck 1"/>
          <p:cNvSpPr/>
          <p:nvPr userDrawn="1"/>
        </p:nvSpPr>
        <p:spPr bwMode="auto">
          <a:xfrm>
            <a:off x="-16329" y="-74426"/>
            <a:ext cx="9172120" cy="659361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Grafik 3">
            <a:extLst>
              <a:ext uri="{FF2B5EF4-FFF2-40B4-BE49-F238E27FC236}">
                <a16:creationId xmlns:a16="http://schemas.microsoft.com/office/drawing/2014/main" id="{C86BD8A9-DC15-89A5-5FA3-DF224192FE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5" y="4946197"/>
            <a:ext cx="9172882" cy="1911803"/>
          </a:xfrm>
          <a:prstGeom prst="rect">
            <a:avLst/>
          </a:prstGeom>
        </p:spPr>
      </p:pic>
      <p:cxnSp>
        <p:nvCxnSpPr>
          <p:cNvPr id="7" name="Gerade Verbindung 25">
            <a:extLst>
              <a:ext uri="{FF2B5EF4-FFF2-40B4-BE49-F238E27FC236}">
                <a16:creationId xmlns:a16="http://schemas.microsoft.com/office/drawing/2014/main" id="{C3BC9F3E-5399-6C4C-B368-933489298424}"/>
              </a:ext>
            </a:extLst>
          </p:cNvPr>
          <p:cNvCxnSpPr>
            <a:cxnSpLocks/>
          </p:cNvCxnSpPr>
          <p:nvPr userDrawn="1"/>
        </p:nvCxnSpPr>
        <p:spPr bwMode="auto">
          <a:xfrm>
            <a:off x="-16329" y="1911803"/>
            <a:ext cx="9172120" cy="0"/>
          </a:xfrm>
          <a:prstGeom prst="line">
            <a:avLst/>
          </a:prstGeom>
          <a:solidFill>
            <a:schemeClr val="accent1"/>
          </a:solidFill>
          <a:ln w="508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platzhalter 12"/>
          <p:cNvSpPr>
            <a:spLocks noGrp="1"/>
          </p:cNvSpPr>
          <p:nvPr>
            <p:ph type="body" sz="quarter" idx="13"/>
          </p:nvPr>
        </p:nvSpPr>
        <p:spPr>
          <a:xfrm>
            <a:off x="1428751" y="3040061"/>
            <a:ext cx="6467475" cy="1387475"/>
          </a:xfrm>
        </p:spPr>
        <p:txBody>
          <a:bodyPr>
            <a:normAutofit/>
          </a:bodyPr>
          <a:lstStyle>
            <a:lvl1pPr>
              <a:lnSpc>
                <a:spcPct val="150000"/>
              </a:lnSpc>
              <a:defRPr sz="1800">
                <a:solidFill>
                  <a:schemeClr val="accent1">
                    <a:lumMod val="20000"/>
                    <a:lumOff val="80000"/>
                  </a:schemeClr>
                </a:solidFill>
                <a:latin typeface="+mn-l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de-DE"/>
              <a:t>Formatvorlagen des Textmasters bearbeiten</a:t>
            </a:r>
          </a:p>
        </p:txBody>
      </p:sp>
      <p:sp>
        <p:nvSpPr>
          <p:cNvPr id="15" name="Textplatzhalter 14"/>
          <p:cNvSpPr>
            <a:spLocks noGrp="1"/>
          </p:cNvSpPr>
          <p:nvPr>
            <p:ph type="body" sz="quarter" idx="14"/>
          </p:nvPr>
        </p:nvSpPr>
        <p:spPr>
          <a:xfrm>
            <a:off x="1428751" y="4440666"/>
            <a:ext cx="6467475" cy="1198135"/>
          </a:xfrm>
        </p:spPr>
        <p:txBody>
          <a:bodyPr>
            <a:noAutofit/>
          </a:bodyPr>
          <a:lstStyle>
            <a:lvl1pPr algn="l">
              <a:defRPr sz="1800">
                <a:solidFill>
                  <a:schemeClr val="bg1"/>
                </a:solidFill>
                <a:latin typeface="+mn-lt"/>
              </a:defRPr>
            </a:lvl1pPr>
            <a:lvl2pPr algn="ctr">
              <a:defRPr sz="1800">
                <a:solidFill>
                  <a:schemeClr val="bg1"/>
                </a:solidFill>
              </a:defRPr>
            </a:lvl2pPr>
            <a:lvl3pPr algn="ctr">
              <a:defRPr sz="1600">
                <a:solidFill>
                  <a:schemeClr val="bg1"/>
                </a:solidFill>
              </a:defRPr>
            </a:lvl3pPr>
            <a:lvl4pPr algn="ctr">
              <a:defRPr sz="1400">
                <a:solidFill>
                  <a:schemeClr val="bg1"/>
                </a:solidFill>
              </a:defRPr>
            </a:lvl4pPr>
            <a:lvl5pPr algn="ctr">
              <a:defRPr sz="1400">
                <a:solidFill>
                  <a:schemeClr val="bg1"/>
                </a:solidFill>
              </a:defRPr>
            </a:lvl5pPr>
          </a:lstStyle>
          <a:p>
            <a:pPr lvl="0"/>
            <a:r>
              <a:rPr lang="de-DE"/>
              <a:t>Formatvorlagen des Textmasters bearbeiten</a:t>
            </a:r>
          </a:p>
        </p:txBody>
      </p:sp>
      <p:sp>
        <p:nvSpPr>
          <p:cNvPr id="17" name="Rechteck 16"/>
          <p:cNvSpPr/>
          <p:nvPr userDrawn="1"/>
        </p:nvSpPr>
        <p:spPr>
          <a:xfrm>
            <a:off x="-16329" y="6558855"/>
            <a:ext cx="9172120" cy="261610"/>
          </a:xfrm>
          <a:prstGeom prst="rect">
            <a:avLst/>
          </a:prstGeom>
        </p:spPr>
        <p:txBody>
          <a:bodyPr wrap="square">
            <a:spAutoFit/>
          </a:bodyPr>
          <a:lstStyle/>
          <a:p>
            <a:pPr algn="ctr"/>
            <a:r>
              <a:rPr lang="de-DE" sz="1100" dirty="0" err="1">
                <a:solidFill>
                  <a:schemeClr val="accent1">
                    <a:lumMod val="75000"/>
                  </a:schemeClr>
                </a:solidFill>
                <a:latin typeface="+mn-lt"/>
              </a:rPr>
              <a:t>Funded</a:t>
            </a:r>
            <a:r>
              <a:rPr lang="de-DE" sz="1100" dirty="0">
                <a:solidFill>
                  <a:schemeClr val="accent1">
                    <a:lumMod val="75000"/>
                  </a:schemeClr>
                </a:solidFill>
                <a:latin typeface="+mn-lt"/>
              </a:rPr>
              <a:t> </a:t>
            </a:r>
            <a:r>
              <a:rPr lang="de-DE" sz="1100" dirty="0" err="1">
                <a:solidFill>
                  <a:schemeClr val="accent1">
                    <a:lumMod val="75000"/>
                  </a:schemeClr>
                </a:solidFill>
                <a:latin typeface="+mn-lt"/>
              </a:rPr>
              <a:t>by</a:t>
            </a:r>
            <a:r>
              <a:rPr lang="de-DE" sz="1100" dirty="0">
                <a:solidFill>
                  <a:schemeClr val="accent1">
                    <a:lumMod val="75000"/>
                  </a:schemeClr>
                </a:solidFill>
                <a:latin typeface="+mn-lt"/>
              </a:rPr>
              <a:t> </a:t>
            </a:r>
            <a:r>
              <a:rPr lang="de-DE" sz="1100" dirty="0" err="1">
                <a:solidFill>
                  <a:schemeClr val="accent1">
                    <a:lumMod val="75000"/>
                  </a:schemeClr>
                </a:solidFill>
                <a:latin typeface="+mn-lt"/>
              </a:rPr>
              <a:t>the</a:t>
            </a:r>
            <a:r>
              <a:rPr lang="de-DE" sz="1100" dirty="0">
                <a:solidFill>
                  <a:schemeClr val="accent1">
                    <a:lumMod val="75000"/>
                  </a:schemeClr>
                </a:solidFill>
                <a:latin typeface="+mn-lt"/>
              </a:rPr>
              <a:t> Deutsche Forschungsgemeinschaft (DFG, German Research </a:t>
            </a:r>
            <a:r>
              <a:rPr lang="de-DE" sz="1100" dirty="0" err="1">
                <a:solidFill>
                  <a:schemeClr val="accent1">
                    <a:lumMod val="75000"/>
                  </a:schemeClr>
                </a:solidFill>
                <a:latin typeface="+mn-lt"/>
              </a:rPr>
              <a:t>Foundation</a:t>
            </a:r>
            <a:r>
              <a:rPr lang="de-DE" sz="1100" dirty="0">
                <a:solidFill>
                  <a:schemeClr val="accent1">
                    <a:lumMod val="75000"/>
                  </a:schemeClr>
                </a:solidFill>
                <a:latin typeface="+mn-lt"/>
              </a:rPr>
              <a:t>) – Project-ID 403041268 – TRR 266 Accounting </a:t>
            </a:r>
            <a:r>
              <a:rPr lang="de-DE" sz="1100" dirty="0" err="1">
                <a:solidFill>
                  <a:schemeClr val="accent1">
                    <a:lumMod val="75000"/>
                  </a:schemeClr>
                </a:solidFill>
                <a:latin typeface="+mn-lt"/>
              </a:rPr>
              <a:t>for</a:t>
            </a:r>
            <a:r>
              <a:rPr lang="de-DE" sz="1100" dirty="0">
                <a:solidFill>
                  <a:schemeClr val="accent1">
                    <a:lumMod val="75000"/>
                  </a:schemeClr>
                </a:solidFill>
                <a:latin typeface="+mn-lt"/>
              </a:rPr>
              <a:t> </a:t>
            </a:r>
            <a:r>
              <a:rPr lang="de-DE" sz="1100" dirty="0" err="1">
                <a:solidFill>
                  <a:schemeClr val="accent1">
                    <a:lumMod val="75000"/>
                  </a:schemeClr>
                </a:solidFill>
                <a:latin typeface="+mn-lt"/>
              </a:rPr>
              <a:t>Transparency</a:t>
            </a:r>
            <a:endParaRPr lang="de-DE" sz="1100" dirty="0">
              <a:solidFill>
                <a:schemeClr val="accent1">
                  <a:lumMod val="75000"/>
                </a:schemeClr>
              </a:solidFill>
              <a:latin typeface="+mn-lt"/>
            </a:endParaRPr>
          </a:p>
        </p:txBody>
      </p:sp>
      <p:sp>
        <p:nvSpPr>
          <p:cNvPr id="14" name="Title 2">
            <a:extLst>
              <a:ext uri="{FF2B5EF4-FFF2-40B4-BE49-F238E27FC236}">
                <a16:creationId xmlns:a16="http://schemas.microsoft.com/office/drawing/2014/main" id="{56E91D96-C358-ED46-A6EB-0F0D0F2C8AF9}"/>
              </a:ext>
            </a:extLst>
          </p:cNvPr>
          <p:cNvSpPr>
            <a:spLocks noGrp="1"/>
          </p:cNvSpPr>
          <p:nvPr>
            <p:ph type="title" hasCustomPrompt="1"/>
          </p:nvPr>
        </p:nvSpPr>
        <p:spPr>
          <a:xfrm>
            <a:off x="4081973" y="1650193"/>
            <a:ext cx="963726" cy="523220"/>
          </a:xfrm>
          <a:solidFill>
            <a:schemeClr val="accent1">
              <a:lumMod val="75000"/>
            </a:schemeClr>
          </a:solidFill>
          <a:effectLst/>
        </p:spPr>
        <p:txBody>
          <a:bodyPr wrap="none">
            <a:spAutoFit/>
          </a:bodyPr>
          <a:lstStyle>
            <a:lvl1pPr>
              <a:defRPr sz="2800" cap="all" baseline="0">
                <a:solidFill>
                  <a:schemeClr val="bg1"/>
                </a:solidFill>
                <a:effectLst/>
              </a:defRPr>
            </a:lvl1pPr>
          </a:lstStyle>
          <a:p>
            <a:r>
              <a:rPr lang="en-GB" dirty="0"/>
              <a:t>TITLE</a:t>
            </a:r>
            <a:endParaRPr lang="de-DE" dirty="0"/>
          </a:p>
        </p:txBody>
      </p:sp>
      <p:pic>
        <p:nvPicPr>
          <p:cNvPr id="10" name="Picture 9">
            <a:extLst>
              <a:ext uri="{FF2B5EF4-FFF2-40B4-BE49-F238E27FC236}">
                <a16:creationId xmlns:a16="http://schemas.microsoft.com/office/drawing/2014/main" id="{894CE524-2FC4-F14B-AFF7-536227B4E0D0}"/>
              </a:ext>
            </a:extLst>
          </p:cNvPr>
          <p:cNvPicPr>
            <a:picLocks noChangeAspect="1"/>
          </p:cNvPicPr>
          <p:nvPr userDrawn="1"/>
        </p:nvPicPr>
        <p:blipFill>
          <a:blip r:embed="rId3"/>
          <a:stretch>
            <a:fillRect/>
          </a:stretch>
        </p:blipFill>
        <p:spPr>
          <a:xfrm>
            <a:off x="2998288" y="-383528"/>
            <a:ext cx="3243335" cy="1823760"/>
          </a:xfrm>
          <a:prstGeom prst="rect">
            <a:avLst/>
          </a:prstGeom>
        </p:spPr>
      </p:pic>
    </p:spTree>
    <p:extLst>
      <p:ext uri="{BB962C8B-B14F-4D97-AF65-F5344CB8AC3E}">
        <p14:creationId xmlns:p14="http://schemas.microsoft.com/office/powerpoint/2010/main" val="247394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page_v3">
    <p:spTree>
      <p:nvGrpSpPr>
        <p:cNvPr id="1" name=""/>
        <p:cNvGrpSpPr/>
        <p:nvPr/>
      </p:nvGrpSpPr>
      <p:grpSpPr>
        <a:xfrm>
          <a:off x="0" y="0"/>
          <a:ext cx="0" cy="0"/>
          <a:chOff x="0" y="0"/>
          <a:chExt cx="0" cy="0"/>
        </a:xfrm>
      </p:grpSpPr>
      <p:sp>
        <p:nvSpPr>
          <p:cNvPr id="3" name="Rechteck 2"/>
          <p:cNvSpPr/>
          <p:nvPr userDrawn="1"/>
        </p:nvSpPr>
        <p:spPr bwMode="auto">
          <a:xfrm>
            <a:off x="0" y="0"/>
            <a:ext cx="9144000" cy="1111808"/>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1C6D164F-A6DA-1D4A-BB83-F70AD4C76342}"/>
              </a:ext>
            </a:extLst>
          </p:cNvPr>
          <p:cNvPicPr>
            <a:picLocks noChangeAspect="1"/>
          </p:cNvPicPr>
          <p:nvPr userDrawn="1"/>
        </p:nvPicPr>
        <p:blipFill>
          <a:blip r:embed="rId2"/>
          <a:stretch>
            <a:fillRect/>
          </a:stretch>
        </p:blipFill>
        <p:spPr>
          <a:xfrm>
            <a:off x="2998288" y="-383528"/>
            <a:ext cx="3243335" cy="1823760"/>
          </a:xfrm>
          <a:prstGeom prst="rect">
            <a:avLst/>
          </a:prstGeom>
        </p:spPr>
      </p:pic>
      <p:sp>
        <p:nvSpPr>
          <p:cNvPr id="18" name="Rechteck 17"/>
          <p:cNvSpPr/>
          <p:nvPr userDrawn="1"/>
        </p:nvSpPr>
        <p:spPr bwMode="auto">
          <a:xfrm>
            <a:off x="-16329" y="6523957"/>
            <a:ext cx="9172120" cy="347517"/>
          </a:xfrm>
          <a:prstGeom prst="rect">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7" name="Gerade Verbindung 25">
            <a:extLst>
              <a:ext uri="{FF2B5EF4-FFF2-40B4-BE49-F238E27FC236}">
                <a16:creationId xmlns:a16="http://schemas.microsoft.com/office/drawing/2014/main" id="{C3BC9F3E-5399-6C4C-B368-933489298424}"/>
              </a:ext>
            </a:extLst>
          </p:cNvPr>
          <p:cNvCxnSpPr>
            <a:cxnSpLocks/>
          </p:cNvCxnSpPr>
          <p:nvPr userDrawn="1"/>
        </p:nvCxnSpPr>
        <p:spPr bwMode="auto">
          <a:xfrm>
            <a:off x="-16329" y="2072672"/>
            <a:ext cx="9172120" cy="0"/>
          </a:xfrm>
          <a:prstGeom prst="line">
            <a:avLst/>
          </a:prstGeom>
          <a:solidFill>
            <a:schemeClr val="accent1"/>
          </a:solidFill>
          <a:ln w="508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platzhalter 12"/>
          <p:cNvSpPr>
            <a:spLocks noGrp="1"/>
          </p:cNvSpPr>
          <p:nvPr>
            <p:ph type="body" sz="quarter" idx="13"/>
          </p:nvPr>
        </p:nvSpPr>
        <p:spPr>
          <a:xfrm>
            <a:off x="1428751" y="3040061"/>
            <a:ext cx="6467475" cy="1387475"/>
          </a:xfrm>
        </p:spPr>
        <p:txBody>
          <a:bodyPr>
            <a:normAutofit/>
          </a:bodyPr>
          <a:lstStyle>
            <a:lvl1pPr>
              <a:lnSpc>
                <a:spcPct val="150000"/>
              </a:lnSpc>
              <a:defRPr sz="1800">
                <a:solidFill>
                  <a:schemeClr val="accent1"/>
                </a:solidFill>
                <a:latin typeface="+mn-l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de-DE"/>
              <a:t>Formatvorlagen des Textmasters bearbeiten</a:t>
            </a:r>
          </a:p>
        </p:txBody>
      </p:sp>
      <p:sp>
        <p:nvSpPr>
          <p:cNvPr id="17" name="Rechteck 16"/>
          <p:cNvSpPr/>
          <p:nvPr userDrawn="1"/>
        </p:nvSpPr>
        <p:spPr>
          <a:xfrm>
            <a:off x="-16329" y="6558855"/>
            <a:ext cx="9172120" cy="261610"/>
          </a:xfrm>
          <a:prstGeom prst="rect">
            <a:avLst/>
          </a:prstGeom>
        </p:spPr>
        <p:txBody>
          <a:bodyPr wrap="square">
            <a:spAutoFit/>
          </a:bodyPr>
          <a:lstStyle/>
          <a:p>
            <a:pPr algn="ctr"/>
            <a:r>
              <a:rPr lang="de-DE" sz="1100" dirty="0" err="1">
                <a:solidFill>
                  <a:schemeClr val="accent1">
                    <a:lumMod val="75000"/>
                  </a:schemeClr>
                </a:solidFill>
                <a:latin typeface="+mn-lt"/>
              </a:rPr>
              <a:t>Funded</a:t>
            </a:r>
            <a:r>
              <a:rPr lang="de-DE" sz="1100" dirty="0">
                <a:solidFill>
                  <a:schemeClr val="accent1">
                    <a:lumMod val="75000"/>
                  </a:schemeClr>
                </a:solidFill>
                <a:latin typeface="+mn-lt"/>
              </a:rPr>
              <a:t> </a:t>
            </a:r>
            <a:r>
              <a:rPr lang="de-DE" sz="1100" dirty="0" err="1">
                <a:solidFill>
                  <a:schemeClr val="accent1">
                    <a:lumMod val="75000"/>
                  </a:schemeClr>
                </a:solidFill>
                <a:latin typeface="+mn-lt"/>
              </a:rPr>
              <a:t>by</a:t>
            </a:r>
            <a:r>
              <a:rPr lang="de-DE" sz="1100" dirty="0">
                <a:solidFill>
                  <a:schemeClr val="accent1">
                    <a:lumMod val="75000"/>
                  </a:schemeClr>
                </a:solidFill>
                <a:latin typeface="+mn-lt"/>
              </a:rPr>
              <a:t> </a:t>
            </a:r>
            <a:r>
              <a:rPr lang="de-DE" sz="1100" dirty="0" err="1">
                <a:solidFill>
                  <a:schemeClr val="accent1">
                    <a:lumMod val="75000"/>
                  </a:schemeClr>
                </a:solidFill>
                <a:latin typeface="+mn-lt"/>
              </a:rPr>
              <a:t>the</a:t>
            </a:r>
            <a:r>
              <a:rPr lang="de-DE" sz="1100" dirty="0">
                <a:solidFill>
                  <a:schemeClr val="accent1">
                    <a:lumMod val="75000"/>
                  </a:schemeClr>
                </a:solidFill>
                <a:latin typeface="+mn-lt"/>
              </a:rPr>
              <a:t> Deutsche Forschungsgemeinschaft (DFG, German Research </a:t>
            </a:r>
            <a:r>
              <a:rPr lang="de-DE" sz="1100" dirty="0" err="1">
                <a:solidFill>
                  <a:schemeClr val="accent1">
                    <a:lumMod val="75000"/>
                  </a:schemeClr>
                </a:solidFill>
                <a:latin typeface="+mn-lt"/>
              </a:rPr>
              <a:t>Foundation</a:t>
            </a:r>
            <a:r>
              <a:rPr lang="de-DE" sz="1100" dirty="0">
                <a:solidFill>
                  <a:schemeClr val="accent1">
                    <a:lumMod val="75000"/>
                  </a:schemeClr>
                </a:solidFill>
                <a:latin typeface="+mn-lt"/>
              </a:rPr>
              <a:t>) – Project-ID 403041268 – TRR 266 Accounting </a:t>
            </a:r>
            <a:r>
              <a:rPr lang="de-DE" sz="1100" dirty="0" err="1">
                <a:solidFill>
                  <a:schemeClr val="accent1">
                    <a:lumMod val="75000"/>
                  </a:schemeClr>
                </a:solidFill>
                <a:latin typeface="+mn-lt"/>
              </a:rPr>
              <a:t>for</a:t>
            </a:r>
            <a:r>
              <a:rPr lang="de-DE" sz="1100" dirty="0">
                <a:solidFill>
                  <a:schemeClr val="accent1">
                    <a:lumMod val="75000"/>
                  </a:schemeClr>
                </a:solidFill>
                <a:latin typeface="+mn-lt"/>
              </a:rPr>
              <a:t> </a:t>
            </a:r>
            <a:r>
              <a:rPr lang="de-DE" sz="1100" dirty="0" err="1">
                <a:solidFill>
                  <a:schemeClr val="accent1">
                    <a:lumMod val="75000"/>
                  </a:schemeClr>
                </a:solidFill>
                <a:latin typeface="+mn-lt"/>
              </a:rPr>
              <a:t>Transparency</a:t>
            </a:r>
            <a:endParaRPr lang="de-DE" sz="1100" dirty="0">
              <a:solidFill>
                <a:schemeClr val="accent1">
                  <a:lumMod val="75000"/>
                </a:schemeClr>
              </a:solidFill>
              <a:latin typeface="+mn-lt"/>
            </a:endParaRPr>
          </a:p>
        </p:txBody>
      </p:sp>
      <p:sp>
        <p:nvSpPr>
          <p:cNvPr id="14" name="Rechteck 13"/>
          <p:cNvSpPr/>
          <p:nvPr userDrawn="1"/>
        </p:nvSpPr>
        <p:spPr bwMode="auto">
          <a:xfrm>
            <a:off x="605" y="5803435"/>
            <a:ext cx="9144000" cy="72052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platzhalter 12"/>
          <p:cNvSpPr>
            <a:spLocks noGrp="1"/>
          </p:cNvSpPr>
          <p:nvPr>
            <p:ph type="body" sz="quarter" idx="14"/>
          </p:nvPr>
        </p:nvSpPr>
        <p:spPr>
          <a:xfrm>
            <a:off x="1428751" y="4444108"/>
            <a:ext cx="6467475" cy="1359329"/>
          </a:xfrm>
        </p:spPr>
        <p:txBody>
          <a:bodyPr>
            <a:normAutofit/>
          </a:bodyPr>
          <a:lstStyle>
            <a:lvl1pPr>
              <a:lnSpc>
                <a:spcPct val="150000"/>
              </a:lnSpc>
              <a:defRPr sz="1800">
                <a:solidFill>
                  <a:schemeClr val="bg2"/>
                </a:solidFill>
                <a:latin typeface="+mn-l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de-DE"/>
              <a:t>Formatvorlagen des Textmasters bearbeiten</a:t>
            </a:r>
          </a:p>
        </p:txBody>
      </p:sp>
      <p:sp>
        <p:nvSpPr>
          <p:cNvPr id="11" name="Title 2">
            <a:extLst>
              <a:ext uri="{FF2B5EF4-FFF2-40B4-BE49-F238E27FC236}">
                <a16:creationId xmlns:a16="http://schemas.microsoft.com/office/drawing/2014/main" id="{3D3D50F5-F3B5-DA4C-8F9D-A9B4D28F1282}"/>
              </a:ext>
            </a:extLst>
          </p:cNvPr>
          <p:cNvSpPr>
            <a:spLocks noGrp="1"/>
          </p:cNvSpPr>
          <p:nvPr>
            <p:ph type="title" hasCustomPrompt="1"/>
          </p:nvPr>
        </p:nvSpPr>
        <p:spPr>
          <a:xfrm>
            <a:off x="4087487" y="1793895"/>
            <a:ext cx="963726" cy="523220"/>
          </a:xfrm>
          <a:solidFill>
            <a:schemeClr val="bg1"/>
          </a:solidFill>
          <a:effectLst/>
        </p:spPr>
        <p:txBody>
          <a:bodyPr wrap="none">
            <a:spAutoFit/>
          </a:bodyPr>
          <a:lstStyle>
            <a:lvl1pPr>
              <a:defRPr sz="2800" cap="all" baseline="0">
                <a:solidFill>
                  <a:schemeClr val="accent1">
                    <a:lumMod val="75000"/>
                  </a:schemeClr>
                </a:solidFill>
                <a:effectLst/>
              </a:defRPr>
            </a:lvl1pPr>
          </a:lstStyle>
          <a:p>
            <a:r>
              <a:rPr lang="en-GB" dirty="0"/>
              <a:t>TITLE</a:t>
            </a:r>
            <a:endParaRPr lang="de-DE" dirty="0"/>
          </a:p>
        </p:txBody>
      </p:sp>
    </p:spTree>
    <p:extLst>
      <p:ext uri="{BB962C8B-B14F-4D97-AF65-F5344CB8AC3E}">
        <p14:creationId xmlns:p14="http://schemas.microsoft.com/office/powerpoint/2010/main" val="347495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_petrol">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97F3CD0A-157B-BC4C-9301-3F7A2D8AB0B0}"/>
              </a:ext>
            </a:extLst>
          </p:cNvPr>
          <p:cNvCxnSpPr/>
          <p:nvPr userDrawn="1"/>
        </p:nvCxnSpPr>
        <p:spPr bwMode="auto">
          <a:xfrm>
            <a:off x="0" y="683812"/>
            <a:ext cx="9144000" cy="0"/>
          </a:xfrm>
          <a:prstGeom prst="line">
            <a:avLst/>
          </a:prstGeom>
          <a:solidFill>
            <a:schemeClr val="accent1"/>
          </a:solidFill>
          <a:ln w="28575" cap="flat" cmpd="sng" algn="ctr">
            <a:solidFill>
              <a:srgbClr val="00899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itelplatzhalter 2"/>
          <p:cNvSpPr txBox="1">
            <a:spLocks/>
          </p:cNvSpPr>
          <p:nvPr userDrawn="1"/>
        </p:nvSpPr>
        <p:spPr>
          <a:xfrm>
            <a:off x="260723" y="1553681"/>
            <a:ext cx="3484800" cy="4500000"/>
          </a:xfrm>
          <a:prstGeom prst="rect">
            <a:avLst/>
          </a:prstGeom>
        </p:spPr>
        <p:txBody>
          <a:bodyPr vert="horz" lIns="91440" tIns="45720" rIns="91440" bIns="45720" rtlCol="0" anchor="ctr">
            <a:normAutofit/>
          </a:bodyPr>
          <a:lstStyle>
            <a:lvl1pPr algn="ctr" rtl="0" fontAlgn="base">
              <a:spcBef>
                <a:spcPct val="0"/>
              </a:spcBef>
              <a:spcAft>
                <a:spcPct val="0"/>
              </a:spcAft>
              <a:defRPr sz="3200" b="1" strike="noStrike">
                <a:solidFill>
                  <a:schemeClr val="bg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endParaRPr lang="de-DE" sz="3200" kern="0" baseline="0"/>
          </a:p>
          <a:p>
            <a:pPr algn="l" eaLnBrk="1" hangingPunct="1"/>
            <a:endParaRPr lang="de-DE" sz="1600" b="0" kern="0">
              <a:effectLst/>
            </a:endParaRPr>
          </a:p>
        </p:txBody>
      </p:sp>
      <p:sp>
        <p:nvSpPr>
          <p:cNvPr id="9" name="Textplatzhalter 2"/>
          <p:cNvSpPr>
            <a:spLocks noGrp="1"/>
          </p:cNvSpPr>
          <p:nvPr>
            <p:ph type="body" idx="1"/>
          </p:nvPr>
        </p:nvSpPr>
        <p:spPr>
          <a:xfrm>
            <a:off x="0" y="1735668"/>
            <a:ext cx="8622000" cy="4743690"/>
          </a:xfrm>
          <a:prstGeom prst="rect">
            <a:avLst/>
          </a:prstGeom>
        </p:spPr>
        <p:txBody>
          <a:bodyPr vert="horz" anchor="t">
            <a:normAutofit/>
          </a:bodyPr>
          <a:lstStyle>
            <a:lvl1pPr marL="342900" marR="0" indent="-342900" algn="l" defTabSz="914400" rtl="0" eaLnBrk="1" fontAlgn="base" latinLnBrk="0" hangingPunct="1">
              <a:lnSpc>
                <a:spcPts val="2100"/>
              </a:lnSpc>
              <a:spcBef>
                <a:spcPts val="600"/>
              </a:spcBef>
              <a:spcAft>
                <a:spcPct val="0"/>
              </a:spcAft>
              <a:buClr>
                <a:schemeClr val="accent1"/>
              </a:buClr>
              <a:buSzTx/>
              <a:buFont typeface="Arial" panose="020B0604020202020204" pitchFamily="34" charset="0"/>
              <a:buChar char="•"/>
              <a:tabLst/>
              <a:defRPr sz="2000">
                <a:solidFill>
                  <a:schemeClr val="tx1"/>
                </a:solidFill>
                <a:latin typeface="+mn-lt"/>
              </a:defRPr>
            </a:lvl1pPr>
            <a:lvl2pPr marL="758700" marR="0" indent="-285750" algn="l" defTabSz="914400" rtl="0" eaLnBrk="1" fontAlgn="base" latinLnBrk="0" hangingPunct="1">
              <a:lnSpc>
                <a:spcPts val="2100"/>
              </a:lnSpc>
              <a:spcBef>
                <a:spcPts val="600"/>
              </a:spcBef>
              <a:spcAft>
                <a:spcPct val="0"/>
              </a:spcAft>
              <a:buClr>
                <a:schemeClr val="accent1"/>
              </a:buClr>
              <a:buSzTx/>
              <a:buFont typeface="Arial" panose="020B0604020202020204" pitchFamily="34" charset="0"/>
              <a:buChar char="•"/>
              <a:tabLst/>
              <a:defRPr sz="1800">
                <a:solidFill>
                  <a:schemeClr val="tx1"/>
                </a:solidFill>
                <a:latin typeface="+mn-lt"/>
              </a:defRPr>
            </a:lvl2pPr>
            <a:lvl3pPr marL="1143000" marR="0" indent="-270000" algn="l" defTabSz="914400" rtl="0" eaLnBrk="1" fontAlgn="base" latinLnBrk="0" hangingPunct="1">
              <a:lnSpc>
                <a:spcPts val="2100"/>
              </a:lnSpc>
              <a:spcBef>
                <a:spcPts val="600"/>
              </a:spcBef>
              <a:spcAft>
                <a:spcPct val="0"/>
              </a:spcAft>
              <a:buClr>
                <a:schemeClr val="accent1"/>
              </a:buClr>
              <a:buSzTx/>
              <a:buFont typeface="Symbol" pitchFamily="2" charset="2"/>
              <a:buChar char="-"/>
              <a:tabLst/>
              <a:defRPr sz="1600">
                <a:solidFill>
                  <a:schemeClr val="tx1"/>
                </a:solidFill>
                <a:latin typeface="+mn-lt"/>
              </a:defRPr>
            </a:lvl3pPr>
            <a:lvl4pPr marL="1600200" marR="0" indent="-270000" algn="l" defTabSz="914400" rtl="0" eaLnBrk="1" fontAlgn="base" latinLnBrk="0" hangingPunct="1">
              <a:lnSpc>
                <a:spcPts val="2100"/>
              </a:lnSpc>
              <a:spcBef>
                <a:spcPts val="600"/>
              </a:spcBef>
              <a:spcAft>
                <a:spcPct val="0"/>
              </a:spcAft>
              <a:buClr>
                <a:schemeClr val="accent1"/>
              </a:buClr>
              <a:buSzTx/>
              <a:buFont typeface="Wingdings" panose="05000000000000000000" pitchFamily="2" charset="2"/>
              <a:buChar char="§"/>
              <a:tabLst/>
              <a:defRPr sz="1600">
                <a:solidFill>
                  <a:schemeClr val="tx1"/>
                </a:solidFill>
                <a:latin typeface="+mn-lt"/>
              </a:defRPr>
            </a:lvl4pPr>
            <a:lvl5pPr marL="2057400" marR="0" indent="-270000" algn="l" defTabSz="914400" rtl="0" eaLnBrk="1" fontAlgn="base" latinLnBrk="0" hangingPunct="1">
              <a:lnSpc>
                <a:spcPts val="2100"/>
              </a:lnSpc>
              <a:spcBef>
                <a:spcPts val="600"/>
              </a:spcBef>
              <a:spcAft>
                <a:spcPct val="0"/>
              </a:spcAft>
              <a:buClr>
                <a:srgbClr val="008990"/>
              </a:buClr>
              <a:buSzTx/>
              <a:buFont typeface="Wingdings" panose="05000000000000000000" pitchFamily="2" charset="2"/>
              <a:buChar char="§"/>
              <a:tabLst/>
              <a:defRPr sz="1600">
                <a:solidFill>
                  <a:schemeClr val="tx1"/>
                </a:solidFill>
                <a:latin typeface="+mn-lt"/>
              </a:defRPr>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3"/>
          <p:cNvSpPr>
            <a:spLocks noGrp="1"/>
          </p:cNvSpPr>
          <p:nvPr>
            <p:ph type="sldNum" sz="quarter" idx="16"/>
          </p:nvPr>
        </p:nvSpPr>
        <p:spPr>
          <a:xfrm>
            <a:off x="8557890" y="6624461"/>
            <a:ext cx="639900" cy="284922"/>
          </a:xfrm>
          <a:prstGeom prst="rect">
            <a:avLst/>
          </a:prstGeom>
          <a:noFill/>
        </p:spPr>
        <p:txBody>
          <a:bodyPr/>
          <a:lstStyle>
            <a:lvl1pPr algn="r">
              <a:defRPr sz="1100">
                <a:solidFill>
                  <a:schemeClr val="accent1">
                    <a:lumMod val="75000"/>
                  </a:schemeClr>
                </a:solidFill>
                <a:latin typeface="+mn-lt"/>
              </a:defRPr>
            </a:lvl1pPr>
          </a:lstStyle>
          <a:p>
            <a:fld id="{DA053B40-9D39-46A1-BFAC-7597B26C1972}" type="slidenum">
              <a:rPr lang="de-DE" smtClean="0"/>
              <a:pPr/>
              <a:t>‹#›</a:t>
            </a:fld>
            <a:endParaRPr lang="de-DE" dirty="0"/>
          </a:p>
        </p:txBody>
      </p:sp>
      <p:sp>
        <p:nvSpPr>
          <p:cNvPr id="10" name="Title 2">
            <a:extLst>
              <a:ext uri="{FF2B5EF4-FFF2-40B4-BE49-F238E27FC236}">
                <a16:creationId xmlns:a16="http://schemas.microsoft.com/office/drawing/2014/main" id="{4FC04E50-A15B-4F46-89B4-D2461400F668}"/>
              </a:ext>
            </a:extLst>
          </p:cNvPr>
          <p:cNvSpPr>
            <a:spLocks noGrp="1"/>
          </p:cNvSpPr>
          <p:nvPr>
            <p:ph type="title" hasCustomPrompt="1"/>
          </p:nvPr>
        </p:nvSpPr>
        <p:spPr>
          <a:xfrm>
            <a:off x="356401" y="422053"/>
            <a:ext cx="1592103" cy="523220"/>
          </a:xfrm>
          <a:solidFill>
            <a:schemeClr val="bg1"/>
          </a:solidFill>
          <a:effectLst/>
        </p:spPr>
        <p:txBody>
          <a:bodyPr wrap="none">
            <a:spAutoFit/>
          </a:bodyPr>
          <a:lstStyle>
            <a:lvl1pPr algn="l">
              <a:defRPr sz="2800" cap="all" baseline="0">
                <a:solidFill>
                  <a:schemeClr val="accent1">
                    <a:lumMod val="75000"/>
                  </a:schemeClr>
                </a:solidFill>
                <a:effectLst/>
              </a:defRPr>
            </a:lvl1pPr>
          </a:lstStyle>
          <a:p>
            <a:r>
              <a:rPr lang="en-GB" dirty="0"/>
              <a:t>HEADING</a:t>
            </a:r>
            <a:endParaRPr lang="de-DE" dirty="0"/>
          </a:p>
        </p:txBody>
      </p:sp>
      <p:sp>
        <p:nvSpPr>
          <p:cNvPr id="3" name="Text Placeholder 2">
            <a:extLst>
              <a:ext uri="{FF2B5EF4-FFF2-40B4-BE49-F238E27FC236}">
                <a16:creationId xmlns:a16="http://schemas.microsoft.com/office/drawing/2014/main" id="{527F37DF-C1A1-354A-9ACE-027DEF27DFBA}"/>
              </a:ext>
            </a:extLst>
          </p:cNvPr>
          <p:cNvSpPr>
            <a:spLocks noGrp="1"/>
          </p:cNvSpPr>
          <p:nvPr>
            <p:ph type="body" sz="quarter" idx="17" hasCustomPrompt="1"/>
          </p:nvPr>
        </p:nvSpPr>
        <p:spPr>
          <a:xfrm>
            <a:off x="356399" y="813553"/>
            <a:ext cx="2153154" cy="523220"/>
          </a:xfrm>
        </p:spPr>
        <p:txBody>
          <a:bodyPr wrap="none">
            <a:spAutoFit/>
          </a:bodyPr>
          <a:lstStyle>
            <a:lvl1pPr>
              <a:defRPr sz="2800" cap="all" baseline="0">
                <a:solidFill>
                  <a:schemeClr val="accent6"/>
                </a:solidFill>
              </a:defRPr>
            </a:lvl1pPr>
          </a:lstStyle>
          <a:p>
            <a:pPr lvl="0"/>
            <a:r>
              <a:rPr lang="en-GB" dirty="0"/>
              <a:t>SUBHEADING</a:t>
            </a:r>
            <a:endParaRPr lang="de-DE" dirty="0"/>
          </a:p>
        </p:txBody>
      </p:sp>
      <p:sp>
        <p:nvSpPr>
          <p:cNvPr id="13" name="Footer Placeholder 5">
            <a:extLst>
              <a:ext uri="{FF2B5EF4-FFF2-40B4-BE49-F238E27FC236}">
                <a16:creationId xmlns:a16="http://schemas.microsoft.com/office/drawing/2014/main" id="{F71F585C-3914-6545-B732-E5BD2DB69888}"/>
              </a:ext>
            </a:extLst>
          </p:cNvPr>
          <p:cNvSpPr>
            <a:spLocks noGrp="1"/>
          </p:cNvSpPr>
          <p:nvPr>
            <p:ph type="ftr" sz="quarter" idx="3"/>
          </p:nvPr>
        </p:nvSpPr>
        <p:spPr>
          <a:xfrm>
            <a:off x="3028950" y="6500626"/>
            <a:ext cx="3086100" cy="242117"/>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Tree>
    <p:extLst>
      <p:ext uri="{BB962C8B-B14F-4D97-AF65-F5344CB8AC3E}">
        <p14:creationId xmlns:p14="http://schemas.microsoft.com/office/powerpoint/2010/main" val="392156761"/>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_blue">
    <p:spTree>
      <p:nvGrpSpPr>
        <p:cNvPr id="1" name=""/>
        <p:cNvGrpSpPr/>
        <p:nvPr/>
      </p:nvGrpSpPr>
      <p:grpSpPr>
        <a:xfrm>
          <a:off x="0" y="0"/>
          <a:ext cx="0" cy="0"/>
          <a:chOff x="0" y="0"/>
          <a:chExt cx="0" cy="0"/>
        </a:xfrm>
      </p:grpSpPr>
      <p:cxnSp>
        <p:nvCxnSpPr>
          <p:cNvPr id="11" name="Gerade Verbindung 10">
            <a:extLst>
              <a:ext uri="{FF2B5EF4-FFF2-40B4-BE49-F238E27FC236}">
                <a16:creationId xmlns:a16="http://schemas.microsoft.com/office/drawing/2014/main" id="{12563AAE-FB8E-6545-8F40-BB7CB93E8DF1}"/>
              </a:ext>
            </a:extLst>
          </p:cNvPr>
          <p:cNvCxnSpPr/>
          <p:nvPr userDrawn="1"/>
        </p:nvCxnSpPr>
        <p:spPr bwMode="auto">
          <a:xfrm>
            <a:off x="0" y="683812"/>
            <a:ext cx="9144000" cy="0"/>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itelplatzhalter 2"/>
          <p:cNvSpPr txBox="1">
            <a:spLocks/>
          </p:cNvSpPr>
          <p:nvPr userDrawn="1"/>
        </p:nvSpPr>
        <p:spPr>
          <a:xfrm>
            <a:off x="260723" y="1553681"/>
            <a:ext cx="3484800" cy="4500000"/>
          </a:xfrm>
          <a:prstGeom prst="rect">
            <a:avLst/>
          </a:prstGeom>
        </p:spPr>
        <p:txBody>
          <a:bodyPr vert="horz" lIns="91440" tIns="45720" rIns="91440" bIns="45720" rtlCol="0" anchor="ctr">
            <a:normAutofit/>
          </a:bodyPr>
          <a:lstStyle>
            <a:lvl1pPr algn="ctr" rtl="0" fontAlgn="base">
              <a:spcBef>
                <a:spcPct val="0"/>
              </a:spcBef>
              <a:spcAft>
                <a:spcPct val="0"/>
              </a:spcAft>
              <a:defRPr sz="3200" b="1" strike="noStrike">
                <a:solidFill>
                  <a:schemeClr val="bg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endParaRPr lang="de-DE" sz="3200" kern="0" baseline="0"/>
          </a:p>
          <a:p>
            <a:pPr algn="l" eaLnBrk="1" hangingPunct="1"/>
            <a:endParaRPr lang="de-DE" sz="1600" b="0" kern="0">
              <a:effectLst/>
            </a:endParaRPr>
          </a:p>
        </p:txBody>
      </p:sp>
      <p:sp>
        <p:nvSpPr>
          <p:cNvPr id="12" name="Foliennummernplatzhalter 3"/>
          <p:cNvSpPr>
            <a:spLocks noGrp="1"/>
          </p:cNvSpPr>
          <p:nvPr>
            <p:ph type="sldNum" sz="quarter" idx="16"/>
          </p:nvPr>
        </p:nvSpPr>
        <p:spPr>
          <a:xfrm>
            <a:off x="8504100" y="6489991"/>
            <a:ext cx="639900" cy="284922"/>
          </a:xfrm>
          <a:prstGeom prst="rect">
            <a:avLst/>
          </a:prstGeom>
          <a:noFill/>
        </p:spPr>
        <p:txBody>
          <a:bodyPr/>
          <a:lstStyle>
            <a:lvl1pPr>
              <a:defRPr sz="1100">
                <a:solidFill>
                  <a:schemeClr val="accent2">
                    <a:lumMod val="75000"/>
                  </a:schemeClr>
                </a:solidFill>
                <a:latin typeface="+mn-lt"/>
              </a:defRPr>
            </a:lvl1pPr>
          </a:lstStyle>
          <a:p>
            <a:fld id="{DA053B40-9D39-46A1-BFAC-7597B26C1972}" type="slidenum">
              <a:rPr lang="de-DE" smtClean="0"/>
              <a:pPr/>
              <a:t>‹#›</a:t>
            </a:fld>
            <a:endParaRPr lang="de-DE" dirty="0"/>
          </a:p>
        </p:txBody>
      </p:sp>
      <p:sp>
        <p:nvSpPr>
          <p:cNvPr id="8" name="Textplatzhalter 2"/>
          <p:cNvSpPr>
            <a:spLocks noGrp="1"/>
          </p:cNvSpPr>
          <p:nvPr>
            <p:ph type="body" idx="1"/>
          </p:nvPr>
        </p:nvSpPr>
        <p:spPr>
          <a:xfrm>
            <a:off x="522000" y="1735668"/>
            <a:ext cx="8100000" cy="4743690"/>
          </a:xfrm>
          <a:prstGeom prst="rect">
            <a:avLst/>
          </a:prstGeom>
        </p:spPr>
        <p:txBody>
          <a:bodyPr vert="horz" anchor="t">
            <a:normAutofit/>
          </a:bodyPr>
          <a:lstStyle>
            <a:lvl1pPr marL="342900" marR="0" indent="-342900" algn="l" defTabSz="914400" rtl="0" eaLnBrk="1" fontAlgn="base" latinLnBrk="0" hangingPunct="1">
              <a:lnSpc>
                <a:spcPts val="2100"/>
              </a:lnSpc>
              <a:spcBef>
                <a:spcPts val="600"/>
              </a:spcBef>
              <a:spcAft>
                <a:spcPct val="0"/>
              </a:spcAft>
              <a:buClr>
                <a:schemeClr val="accent2"/>
              </a:buClr>
              <a:buSzTx/>
              <a:buFont typeface="Arial" panose="020B0604020202020204" pitchFamily="34" charset="0"/>
              <a:buChar char="•"/>
              <a:tabLst/>
              <a:defRPr sz="2000">
                <a:solidFill>
                  <a:schemeClr val="tx1"/>
                </a:solidFill>
                <a:latin typeface="+mn-lt"/>
              </a:defRPr>
            </a:lvl1pPr>
            <a:lvl2pPr marL="758700" marR="0" indent="-285750" algn="l" defTabSz="914400" rtl="0" eaLnBrk="1" fontAlgn="base" latinLnBrk="0" hangingPunct="1">
              <a:lnSpc>
                <a:spcPts val="2100"/>
              </a:lnSpc>
              <a:spcBef>
                <a:spcPts val="600"/>
              </a:spcBef>
              <a:spcAft>
                <a:spcPct val="0"/>
              </a:spcAft>
              <a:buClr>
                <a:schemeClr val="accent2"/>
              </a:buClr>
              <a:buSzTx/>
              <a:buFont typeface="Arial" panose="020B0604020202020204" pitchFamily="34" charset="0"/>
              <a:buChar char="•"/>
              <a:tabLst/>
              <a:defRPr sz="1800">
                <a:solidFill>
                  <a:schemeClr val="tx1"/>
                </a:solidFill>
                <a:latin typeface="+mn-lt"/>
              </a:defRPr>
            </a:lvl2pPr>
            <a:lvl3pPr marL="1143000" marR="0" indent="-270000" algn="l" defTabSz="914400" rtl="0" eaLnBrk="1" fontAlgn="base" latinLnBrk="0" hangingPunct="1">
              <a:lnSpc>
                <a:spcPts val="2100"/>
              </a:lnSpc>
              <a:spcBef>
                <a:spcPts val="600"/>
              </a:spcBef>
              <a:spcAft>
                <a:spcPct val="0"/>
              </a:spcAft>
              <a:buClr>
                <a:schemeClr val="accent2"/>
              </a:buClr>
              <a:buSzTx/>
              <a:buFont typeface="Symbol" pitchFamily="2" charset="2"/>
              <a:buChar char="-"/>
              <a:tabLst/>
              <a:defRPr sz="1600">
                <a:solidFill>
                  <a:schemeClr val="tx1"/>
                </a:solidFill>
                <a:latin typeface="+mn-lt"/>
              </a:defRPr>
            </a:lvl3pPr>
            <a:lvl4pPr marL="1600200" marR="0" indent="-270000" algn="l" defTabSz="914400" rtl="0" eaLnBrk="1" fontAlgn="base" latinLnBrk="0" hangingPunct="1">
              <a:lnSpc>
                <a:spcPts val="2100"/>
              </a:lnSpc>
              <a:spcBef>
                <a:spcPts val="600"/>
              </a:spcBef>
              <a:spcAft>
                <a:spcPct val="0"/>
              </a:spcAft>
              <a:buClr>
                <a:schemeClr val="accent2"/>
              </a:buClr>
              <a:buSzTx/>
              <a:buFont typeface="Wingdings" panose="05000000000000000000" pitchFamily="2" charset="2"/>
              <a:buChar char="§"/>
              <a:tabLst/>
              <a:defRPr sz="1600">
                <a:solidFill>
                  <a:schemeClr val="tx1"/>
                </a:solidFill>
                <a:latin typeface="+mn-lt"/>
              </a:defRPr>
            </a:lvl4pPr>
            <a:lvl5pPr marL="2057400" marR="0" indent="-270000" algn="l" defTabSz="914400" rtl="0" eaLnBrk="1" fontAlgn="base" latinLnBrk="0" hangingPunct="1">
              <a:lnSpc>
                <a:spcPts val="2100"/>
              </a:lnSpc>
              <a:spcBef>
                <a:spcPts val="600"/>
              </a:spcBef>
              <a:spcAft>
                <a:spcPct val="0"/>
              </a:spcAft>
              <a:buClr>
                <a:schemeClr val="accent2"/>
              </a:buClr>
              <a:buSzTx/>
              <a:buFont typeface="Wingdings" panose="05000000000000000000" pitchFamily="2" charset="2"/>
              <a:buChar char="§"/>
              <a:tabLst/>
              <a:defRPr sz="1600">
                <a:solidFill>
                  <a:schemeClr val="tx1"/>
                </a:solidFill>
                <a:latin typeface="+mn-lt"/>
              </a:defRPr>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itle 2">
            <a:extLst>
              <a:ext uri="{FF2B5EF4-FFF2-40B4-BE49-F238E27FC236}">
                <a16:creationId xmlns:a16="http://schemas.microsoft.com/office/drawing/2014/main" id="{58E11DCF-2ACF-8644-8199-D2FCB2477DD5}"/>
              </a:ext>
            </a:extLst>
          </p:cNvPr>
          <p:cNvSpPr>
            <a:spLocks noGrp="1"/>
          </p:cNvSpPr>
          <p:nvPr>
            <p:ph type="title" hasCustomPrompt="1"/>
          </p:nvPr>
        </p:nvSpPr>
        <p:spPr>
          <a:xfrm>
            <a:off x="522001" y="422053"/>
            <a:ext cx="1592103" cy="523220"/>
          </a:xfrm>
          <a:solidFill>
            <a:schemeClr val="bg1"/>
          </a:solidFill>
          <a:effectLst/>
        </p:spPr>
        <p:txBody>
          <a:bodyPr wrap="none">
            <a:spAutoFit/>
          </a:bodyPr>
          <a:lstStyle>
            <a:lvl1pPr algn="l">
              <a:defRPr sz="2800" cap="all" baseline="0">
                <a:solidFill>
                  <a:schemeClr val="accent2">
                    <a:lumMod val="75000"/>
                  </a:schemeClr>
                </a:solidFill>
                <a:effectLst/>
              </a:defRPr>
            </a:lvl1pPr>
          </a:lstStyle>
          <a:p>
            <a:r>
              <a:rPr lang="en-GB" dirty="0"/>
              <a:t>HEADING</a:t>
            </a:r>
            <a:endParaRPr lang="de-DE" dirty="0"/>
          </a:p>
        </p:txBody>
      </p:sp>
      <p:sp>
        <p:nvSpPr>
          <p:cNvPr id="16" name="Text Placeholder 2">
            <a:extLst>
              <a:ext uri="{FF2B5EF4-FFF2-40B4-BE49-F238E27FC236}">
                <a16:creationId xmlns:a16="http://schemas.microsoft.com/office/drawing/2014/main" id="{0D2AFB6E-3ECB-C043-BFA9-4F19445E6545}"/>
              </a:ext>
            </a:extLst>
          </p:cNvPr>
          <p:cNvSpPr>
            <a:spLocks noGrp="1"/>
          </p:cNvSpPr>
          <p:nvPr>
            <p:ph type="body" sz="quarter" idx="17" hasCustomPrompt="1"/>
          </p:nvPr>
        </p:nvSpPr>
        <p:spPr>
          <a:xfrm>
            <a:off x="521999" y="813553"/>
            <a:ext cx="2153154" cy="523220"/>
          </a:xfrm>
        </p:spPr>
        <p:txBody>
          <a:bodyPr wrap="none">
            <a:spAutoFit/>
          </a:bodyPr>
          <a:lstStyle>
            <a:lvl1pPr>
              <a:defRPr sz="2800" cap="all" baseline="0">
                <a:solidFill>
                  <a:schemeClr val="accent6"/>
                </a:solidFill>
              </a:defRPr>
            </a:lvl1pPr>
          </a:lstStyle>
          <a:p>
            <a:pPr lvl="0"/>
            <a:r>
              <a:rPr lang="en-GB" dirty="0"/>
              <a:t>SUBHEADING</a:t>
            </a:r>
            <a:endParaRPr lang="de-DE" dirty="0"/>
          </a:p>
        </p:txBody>
      </p:sp>
      <p:sp>
        <p:nvSpPr>
          <p:cNvPr id="17" name="Footer Placeholder 5">
            <a:extLst>
              <a:ext uri="{FF2B5EF4-FFF2-40B4-BE49-F238E27FC236}">
                <a16:creationId xmlns:a16="http://schemas.microsoft.com/office/drawing/2014/main" id="{7F9A88BA-F309-6F4A-A1A4-D267C5FB0F2C}"/>
              </a:ext>
            </a:extLst>
          </p:cNvPr>
          <p:cNvSpPr>
            <a:spLocks noGrp="1"/>
          </p:cNvSpPr>
          <p:nvPr>
            <p:ph type="ftr" sz="quarter" idx="3"/>
          </p:nvPr>
        </p:nvSpPr>
        <p:spPr>
          <a:xfrm>
            <a:off x="3028950" y="6500626"/>
            <a:ext cx="3086100" cy="242117"/>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Tree>
    <p:extLst>
      <p:ext uri="{BB962C8B-B14F-4D97-AF65-F5344CB8AC3E}">
        <p14:creationId xmlns:p14="http://schemas.microsoft.com/office/powerpoint/2010/main" val="3389262300"/>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_yellow">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1A1D054E-C764-DA4D-B5FD-2B2A16019513}"/>
              </a:ext>
            </a:extLst>
          </p:cNvPr>
          <p:cNvCxnSpPr/>
          <p:nvPr userDrawn="1"/>
        </p:nvCxnSpPr>
        <p:spPr bwMode="auto">
          <a:xfrm>
            <a:off x="0" y="683812"/>
            <a:ext cx="9144000" cy="0"/>
          </a:xfrm>
          <a:prstGeom prst="line">
            <a:avLst/>
          </a:prstGeom>
          <a:solidFill>
            <a:schemeClr val="accent1"/>
          </a:solidFill>
          <a:ln w="2857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itelplatzhalter 2"/>
          <p:cNvSpPr txBox="1">
            <a:spLocks/>
          </p:cNvSpPr>
          <p:nvPr userDrawn="1"/>
        </p:nvSpPr>
        <p:spPr>
          <a:xfrm>
            <a:off x="260723" y="1553681"/>
            <a:ext cx="3484800" cy="4500000"/>
          </a:xfrm>
          <a:prstGeom prst="rect">
            <a:avLst/>
          </a:prstGeom>
        </p:spPr>
        <p:txBody>
          <a:bodyPr vert="horz" lIns="91440" tIns="45720" rIns="91440" bIns="45720" rtlCol="0" anchor="ctr">
            <a:normAutofit/>
          </a:bodyPr>
          <a:lstStyle>
            <a:lvl1pPr algn="ctr" rtl="0" fontAlgn="base">
              <a:spcBef>
                <a:spcPct val="0"/>
              </a:spcBef>
              <a:spcAft>
                <a:spcPct val="0"/>
              </a:spcAft>
              <a:defRPr sz="3200" b="1" strike="noStrike">
                <a:solidFill>
                  <a:schemeClr val="bg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endParaRPr lang="de-DE" sz="3200" kern="0" baseline="0"/>
          </a:p>
          <a:p>
            <a:pPr algn="l" eaLnBrk="1" hangingPunct="1"/>
            <a:endParaRPr lang="de-DE" sz="1600" b="0" kern="0">
              <a:effectLst/>
            </a:endParaRPr>
          </a:p>
        </p:txBody>
      </p:sp>
      <p:sp>
        <p:nvSpPr>
          <p:cNvPr id="11" name="Foliennummernplatzhalter 3"/>
          <p:cNvSpPr>
            <a:spLocks noGrp="1"/>
          </p:cNvSpPr>
          <p:nvPr>
            <p:ph type="sldNum" sz="quarter" idx="16"/>
          </p:nvPr>
        </p:nvSpPr>
        <p:spPr>
          <a:xfrm>
            <a:off x="8501422" y="6497368"/>
            <a:ext cx="639900" cy="284922"/>
          </a:xfrm>
          <a:prstGeom prst="rect">
            <a:avLst/>
          </a:prstGeom>
          <a:noFill/>
        </p:spPr>
        <p:txBody>
          <a:bodyPr/>
          <a:lstStyle>
            <a:lvl1pPr>
              <a:defRPr sz="1100">
                <a:solidFill>
                  <a:schemeClr val="accent3">
                    <a:lumMod val="75000"/>
                  </a:schemeClr>
                </a:solidFill>
                <a:latin typeface="+mn-lt"/>
              </a:defRPr>
            </a:lvl1pPr>
          </a:lstStyle>
          <a:p>
            <a:fld id="{DA053B40-9D39-46A1-BFAC-7597B26C1972}" type="slidenum">
              <a:rPr lang="de-DE" smtClean="0"/>
              <a:pPr/>
              <a:t>‹#›</a:t>
            </a:fld>
            <a:endParaRPr lang="de-DE" dirty="0"/>
          </a:p>
        </p:txBody>
      </p:sp>
      <p:sp>
        <p:nvSpPr>
          <p:cNvPr id="10" name="Textplatzhalter 2"/>
          <p:cNvSpPr>
            <a:spLocks noGrp="1"/>
          </p:cNvSpPr>
          <p:nvPr>
            <p:ph type="body" idx="1"/>
          </p:nvPr>
        </p:nvSpPr>
        <p:spPr>
          <a:xfrm>
            <a:off x="522000" y="1735668"/>
            <a:ext cx="8100000" cy="4743690"/>
          </a:xfrm>
          <a:prstGeom prst="rect">
            <a:avLst/>
          </a:prstGeom>
        </p:spPr>
        <p:txBody>
          <a:bodyPr vert="horz" anchor="t">
            <a:normAutofit/>
          </a:bodyPr>
          <a:lstStyle>
            <a:lvl1pPr marL="342900" marR="0" indent="-342900" algn="l" defTabSz="914400" rtl="0" eaLnBrk="1" fontAlgn="base" latinLnBrk="0" hangingPunct="1">
              <a:lnSpc>
                <a:spcPts val="2100"/>
              </a:lnSpc>
              <a:spcBef>
                <a:spcPts val="600"/>
              </a:spcBef>
              <a:spcAft>
                <a:spcPct val="0"/>
              </a:spcAft>
              <a:buClr>
                <a:schemeClr val="accent3"/>
              </a:buClr>
              <a:buSzTx/>
              <a:buFont typeface="Arial" panose="020B0604020202020204" pitchFamily="34" charset="0"/>
              <a:buChar char="•"/>
              <a:tabLst/>
              <a:defRPr sz="2000">
                <a:solidFill>
                  <a:schemeClr val="tx1"/>
                </a:solidFill>
                <a:latin typeface="+mn-lt"/>
              </a:defRPr>
            </a:lvl1pPr>
            <a:lvl2pPr marL="758700" marR="0" indent="-285750" algn="l" defTabSz="914400" rtl="0" eaLnBrk="1" fontAlgn="base" latinLnBrk="0" hangingPunct="1">
              <a:lnSpc>
                <a:spcPts val="2100"/>
              </a:lnSpc>
              <a:spcBef>
                <a:spcPts val="600"/>
              </a:spcBef>
              <a:spcAft>
                <a:spcPct val="0"/>
              </a:spcAft>
              <a:buClr>
                <a:schemeClr val="accent3"/>
              </a:buClr>
              <a:buSzTx/>
              <a:buFont typeface="Arial" panose="020B0604020202020204" pitchFamily="34" charset="0"/>
              <a:buChar char="•"/>
              <a:tabLst/>
              <a:defRPr sz="1800">
                <a:solidFill>
                  <a:schemeClr val="tx1"/>
                </a:solidFill>
                <a:latin typeface="+mn-lt"/>
              </a:defRPr>
            </a:lvl2pPr>
            <a:lvl3pPr marL="1143000" marR="0" indent="-270000" algn="l" defTabSz="914400" rtl="0" eaLnBrk="1" fontAlgn="base" latinLnBrk="0" hangingPunct="1">
              <a:lnSpc>
                <a:spcPts val="2100"/>
              </a:lnSpc>
              <a:spcBef>
                <a:spcPts val="600"/>
              </a:spcBef>
              <a:spcAft>
                <a:spcPct val="0"/>
              </a:spcAft>
              <a:buClr>
                <a:schemeClr val="accent3"/>
              </a:buClr>
              <a:buSzTx/>
              <a:buFont typeface="Symbol" pitchFamily="2" charset="2"/>
              <a:buChar char="-"/>
              <a:tabLst/>
              <a:defRPr sz="1600">
                <a:solidFill>
                  <a:schemeClr val="tx1"/>
                </a:solidFill>
                <a:latin typeface="+mn-lt"/>
              </a:defRPr>
            </a:lvl3pPr>
            <a:lvl4pPr marL="1600200" marR="0" indent="-270000" algn="l" defTabSz="914400" rtl="0" eaLnBrk="1" fontAlgn="base" latinLnBrk="0" hangingPunct="1">
              <a:lnSpc>
                <a:spcPts val="2100"/>
              </a:lnSpc>
              <a:spcBef>
                <a:spcPts val="600"/>
              </a:spcBef>
              <a:spcAft>
                <a:spcPct val="0"/>
              </a:spcAft>
              <a:buClr>
                <a:schemeClr val="accent3"/>
              </a:buClr>
              <a:buSzTx/>
              <a:buFont typeface="Wingdings" panose="05000000000000000000" pitchFamily="2" charset="2"/>
              <a:buChar char="§"/>
              <a:tabLst/>
              <a:defRPr sz="1600">
                <a:solidFill>
                  <a:schemeClr val="tx1"/>
                </a:solidFill>
                <a:latin typeface="+mn-lt"/>
              </a:defRPr>
            </a:lvl4pPr>
            <a:lvl5pPr marL="2057400" marR="0" indent="-270000" algn="l" defTabSz="914400" rtl="0" eaLnBrk="1" fontAlgn="base" latinLnBrk="0" hangingPunct="1">
              <a:lnSpc>
                <a:spcPts val="2100"/>
              </a:lnSpc>
              <a:spcBef>
                <a:spcPts val="600"/>
              </a:spcBef>
              <a:spcAft>
                <a:spcPct val="0"/>
              </a:spcAft>
              <a:buClr>
                <a:schemeClr val="accent3"/>
              </a:buClr>
              <a:buSzTx/>
              <a:buFont typeface="Wingdings" panose="05000000000000000000" pitchFamily="2" charset="2"/>
              <a:buChar char="§"/>
              <a:tabLst/>
              <a:defRPr sz="1600">
                <a:solidFill>
                  <a:schemeClr val="tx1"/>
                </a:solidFill>
                <a:latin typeface="+mn-lt"/>
              </a:defRPr>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le 2">
            <a:extLst>
              <a:ext uri="{FF2B5EF4-FFF2-40B4-BE49-F238E27FC236}">
                <a16:creationId xmlns:a16="http://schemas.microsoft.com/office/drawing/2014/main" id="{3FD8BA85-7533-4240-847C-2EAD4D2B0A76}"/>
              </a:ext>
            </a:extLst>
          </p:cNvPr>
          <p:cNvSpPr>
            <a:spLocks noGrp="1"/>
          </p:cNvSpPr>
          <p:nvPr>
            <p:ph type="title" hasCustomPrompt="1"/>
          </p:nvPr>
        </p:nvSpPr>
        <p:spPr>
          <a:xfrm>
            <a:off x="522001" y="422053"/>
            <a:ext cx="1592103" cy="523220"/>
          </a:xfrm>
          <a:solidFill>
            <a:schemeClr val="bg1"/>
          </a:solidFill>
          <a:effectLst/>
        </p:spPr>
        <p:txBody>
          <a:bodyPr wrap="none">
            <a:spAutoFit/>
          </a:bodyPr>
          <a:lstStyle>
            <a:lvl1pPr algn="l">
              <a:defRPr sz="2800" cap="all" baseline="0">
                <a:solidFill>
                  <a:schemeClr val="accent3">
                    <a:lumMod val="75000"/>
                  </a:schemeClr>
                </a:solidFill>
                <a:effectLst/>
              </a:defRPr>
            </a:lvl1pPr>
          </a:lstStyle>
          <a:p>
            <a:r>
              <a:rPr lang="en-GB" dirty="0"/>
              <a:t>HEADING</a:t>
            </a:r>
            <a:endParaRPr lang="de-DE" dirty="0"/>
          </a:p>
        </p:txBody>
      </p:sp>
      <p:sp>
        <p:nvSpPr>
          <p:cNvPr id="15" name="Text Placeholder 2">
            <a:extLst>
              <a:ext uri="{FF2B5EF4-FFF2-40B4-BE49-F238E27FC236}">
                <a16:creationId xmlns:a16="http://schemas.microsoft.com/office/drawing/2014/main" id="{640D5C3A-ADB4-6A47-AA09-DEC8BE5CB040}"/>
              </a:ext>
            </a:extLst>
          </p:cNvPr>
          <p:cNvSpPr>
            <a:spLocks noGrp="1"/>
          </p:cNvSpPr>
          <p:nvPr>
            <p:ph type="body" sz="quarter" idx="17" hasCustomPrompt="1"/>
          </p:nvPr>
        </p:nvSpPr>
        <p:spPr>
          <a:xfrm>
            <a:off x="521999" y="813553"/>
            <a:ext cx="2153154" cy="523220"/>
          </a:xfrm>
        </p:spPr>
        <p:txBody>
          <a:bodyPr wrap="none">
            <a:spAutoFit/>
          </a:bodyPr>
          <a:lstStyle>
            <a:lvl1pPr>
              <a:defRPr sz="2800" cap="all" baseline="0">
                <a:solidFill>
                  <a:schemeClr val="accent6"/>
                </a:solidFill>
              </a:defRPr>
            </a:lvl1pPr>
          </a:lstStyle>
          <a:p>
            <a:pPr lvl="0"/>
            <a:r>
              <a:rPr lang="en-GB" dirty="0"/>
              <a:t>SUBHEADING</a:t>
            </a:r>
            <a:endParaRPr lang="de-DE" dirty="0"/>
          </a:p>
        </p:txBody>
      </p:sp>
      <p:sp>
        <p:nvSpPr>
          <p:cNvPr id="16" name="Footer Placeholder 5">
            <a:extLst>
              <a:ext uri="{FF2B5EF4-FFF2-40B4-BE49-F238E27FC236}">
                <a16:creationId xmlns:a16="http://schemas.microsoft.com/office/drawing/2014/main" id="{E248F0A1-29A2-A241-A2AB-E6510F67CAA9}"/>
              </a:ext>
            </a:extLst>
          </p:cNvPr>
          <p:cNvSpPr>
            <a:spLocks noGrp="1"/>
          </p:cNvSpPr>
          <p:nvPr>
            <p:ph type="ftr" sz="quarter" idx="3"/>
          </p:nvPr>
        </p:nvSpPr>
        <p:spPr>
          <a:xfrm>
            <a:off x="3028950" y="6500626"/>
            <a:ext cx="3086100" cy="242117"/>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Tree>
    <p:extLst>
      <p:ext uri="{BB962C8B-B14F-4D97-AF65-F5344CB8AC3E}">
        <p14:creationId xmlns:p14="http://schemas.microsoft.com/office/powerpoint/2010/main" val="654052013"/>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_red">
    <p:spTree>
      <p:nvGrpSpPr>
        <p:cNvPr id="1" name=""/>
        <p:cNvGrpSpPr/>
        <p:nvPr/>
      </p:nvGrpSpPr>
      <p:grpSpPr>
        <a:xfrm>
          <a:off x="0" y="0"/>
          <a:ext cx="0" cy="0"/>
          <a:chOff x="0" y="0"/>
          <a:chExt cx="0" cy="0"/>
        </a:xfrm>
      </p:grpSpPr>
      <p:cxnSp>
        <p:nvCxnSpPr>
          <p:cNvPr id="10" name="Gerade Verbindung 9">
            <a:extLst>
              <a:ext uri="{FF2B5EF4-FFF2-40B4-BE49-F238E27FC236}">
                <a16:creationId xmlns:a16="http://schemas.microsoft.com/office/drawing/2014/main" id="{9BFE25F1-82DB-D249-AB00-0E9408D2654E}"/>
              </a:ext>
            </a:extLst>
          </p:cNvPr>
          <p:cNvCxnSpPr/>
          <p:nvPr userDrawn="1"/>
        </p:nvCxnSpPr>
        <p:spPr bwMode="auto">
          <a:xfrm>
            <a:off x="0" y="683812"/>
            <a:ext cx="9144000" cy="0"/>
          </a:xfrm>
          <a:prstGeom prst="line">
            <a:avLst/>
          </a:prstGeom>
          <a:solidFill>
            <a:schemeClr val="accent1"/>
          </a:solidFill>
          <a:ln w="2857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itelplatzhalter 2"/>
          <p:cNvSpPr txBox="1">
            <a:spLocks/>
          </p:cNvSpPr>
          <p:nvPr userDrawn="1"/>
        </p:nvSpPr>
        <p:spPr>
          <a:xfrm>
            <a:off x="260723" y="1553681"/>
            <a:ext cx="3484800" cy="4500000"/>
          </a:xfrm>
          <a:prstGeom prst="rect">
            <a:avLst/>
          </a:prstGeom>
        </p:spPr>
        <p:txBody>
          <a:bodyPr vert="horz" lIns="91440" tIns="45720" rIns="91440" bIns="45720" rtlCol="0" anchor="ctr">
            <a:normAutofit/>
          </a:bodyPr>
          <a:lstStyle>
            <a:lvl1pPr algn="ctr" rtl="0" fontAlgn="base">
              <a:spcBef>
                <a:spcPct val="0"/>
              </a:spcBef>
              <a:spcAft>
                <a:spcPct val="0"/>
              </a:spcAft>
              <a:defRPr sz="3200" b="1" strike="noStrike">
                <a:solidFill>
                  <a:schemeClr val="bg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endParaRPr lang="de-DE" sz="3200" kern="0" baseline="0"/>
          </a:p>
          <a:p>
            <a:pPr algn="l" eaLnBrk="1" hangingPunct="1"/>
            <a:endParaRPr lang="de-DE" sz="1600" b="0" kern="0">
              <a:effectLst/>
            </a:endParaRPr>
          </a:p>
        </p:txBody>
      </p:sp>
      <p:sp>
        <p:nvSpPr>
          <p:cNvPr id="11" name="Foliennummernplatzhalter 3"/>
          <p:cNvSpPr>
            <a:spLocks noGrp="1"/>
          </p:cNvSpPr>
          <p:nvPr>
            <p:ph type="sldNum" sz="quarter" idx="16"/>
          </p:nvPr>
        </p:nvSpPr>
        <p:spPr>
          <a:xfrm>
            <a:off x="8501422" y="6497368"/>
            <a:ext cx="639900" cy="284922"/>
          </a:xfrm>
          <a:prstGeom prst="rect">
            <a:avLst/>
          </a:prstGeom>
          <a:noFill/>
        </p:spPr>
        <p:txBody>
          <a:bodyPr/>
          <a:lstStyle>
            <a:lvl1pPr>
              <a:defRPr sz="1100">
                <a:solidFill>
                  <a:schemeClr val="accent4">
                    <a:lumMod val="75000"/>
                  </a:schemeClr>
                </a:solidFill>
                <a:latin typeface="+mn-lt"/>
              </a:defRPr>
            </a:lvl1pPr>
          </a:lstStyle>
          <a:p>
            <a:fld id="{DA053B40-9D39-46A1-BFAC-7597B26C1972}" type="slidenum">
              <a:rPr lang="de-DE" smtClean="0"/>
              <a:pPr/>
              <a:t>‹#›</a:t>
            </a:fld>
            <a:endParaRPr lang="de-DE"/>
          </a:p>
        </p:txBody>
      </p:sp>
      <p:sp>
        <p:nvSpPr>
          <p:cNvPr id="8" name="Textplatzhalter 2"/>
          <p:cNvSpPr>
            <a:spLocks noGrp="1"/>
          </p:cNvSpPr>
          <p:nvPr>
            <p:ph type="body" idx="1"/>
          </p:nvPr>
        </p:nvSpPr>
        <p:spPr>
          <a:xfrm>
            <a:off x="522000" y="1735668"/>
            <a:ext cx="8100000" cy="4743690"/>
          </a:xfrm>
          <a:prstGeom prst="rect">
            <a:avLst/>
          </a:prstGeom>
        </p:spPr>
        <p:txBody>
          <a:bodyPr vert="horz" anchor="t">
            <a:normAutofit/>
          </a:bodyPr>
          <a:lstStyle>
            <a:lvl1pPr marL="342900" marR="0" indent="-342900" algn="l" defTabSz="914400" rtl="0" eaLnBrk="1" fontAlgn="base" latinLnBrk="0" hangingPunct="1">
              <a:lnSpc>
                <a:spcPts val="2100"/>
              </a:lnSpc>
              <a:spcBef>
                <a:spcPts val="600"/>
              </a:spcBef>
              <a:spcAft>
                <a:spcPct val="0"/>
              </a:spcAft>
              <a:buClr>
                <a:schemeClr val="accent4"/>
              </a:buClr>
              <a:buSzTx/>
              <a:buFont typeface="Arial" panose="020B0604020202020204" pitchFamily="34" charset="0"/>
              <a:buChar char="•"/>
              <a:tabLst/>
              <a:defRPr sz="2000">
                <a:solidFill>
                  <a:schemeClr val="tx1"/>
                </a:solidFill>
                <a:latin typeface="+mn-lt"/>
              </a:defRPr>
            </a:lvl1pPr>
            <a:lvl2pPr marL="758700" marR="0" indent="-285750" algn="l" defTabSz="914400" rtl="0" eaLnBrk="1" fontAlgn="base" latinLnBrk="0" hangingPunct="1">
              <a:lnSpc>
                <a:spcPts val="2100"/>
              </a:lnSpc>
              <a:spcBef>
                <a:spcPts val="600"/>
              </a:spcBef>
              <a:spcAft>
                <a:spcPct val="0"/>
              </a:spcAft>
              <a:buClr>
                <a:schemeClr val="accent4"/>
              </a:buClr>
              <a:buSzTx/>
              <a:buFont typeface="Arial" panose="020B0604020202020204" pitchFamily="34" charset="0"/>
              <a:buChar char="•"/>
              <a:tabLst/>
              <a:defRPr sz="1800">
                <a:solidFill>
                  <a:schemeClr val="tx1"/>
                </a:solidFill>
                <a:latin typeface="+mn-lt"/>
              </a:defRPr>
            </a:lvl2pPr>
            <a:lvl3pPr marL="1143000" marR="0" indent="-270000" algn="l" defTabSz="914400" rtl="0" eaLnBrk="1" fontAlgn="base" latinLnBrk="0" hangingPunct="1">
              <a:lnSpc>
                <a:spcPts val="2100"/>
              </a:lnSpc>
              <a:spcBef>
                <a:spcPts val="600"/>
              </a:spcBef>
              <a:spcAft>
                <a:spcPct val="0"/>
              </a:spcAft>
              <a:buClr>
                <a:schemeClr val="accent4"/>
              </a:buClr>
              <a:buSzTx/>
              <a:buFont typeface="Symbol" pitchFamily="2" charset="2"/>
              <a:buChar char="-"/>
              <a:tabLst/>
              <a:defRPr sz="1600">
                <a:solidFill>
                  <a:schemeClr val="tx1"/>
                </a:solidFill>
                <a:latin typeface="+mn-lt"/>
              </a:defRPr>
            </a:lvl3pPr>
            <a:lvl4pPr marL="1600200" marR="0" indent="-270000" algn="l" defTabSz="914400" rtl="0" eaLnBrk="1" fontAlgn="base" latinLnBrk="0" hangingPunct="1">
              <a:lnSpc>
                <a:spcPts val="2100"/>
              </a:lnSpc>
              <a:spcBef>
                <a:spcPts val="600"/>
              </a:spcBef>
              <a:spcAft>
                <a:spcPct val="0"/>
              </a:spcAft>
              <a:buClr>
                <a:schemeClr val="accent4"/>
              </a:buClr>
              <a:buSzTx/>
              <a:buFont typeface="Wingdings" panose="05000000000000000000" pitchFamily="2" charset="2"/>
              <a:buChar char="§"/>
              <a:tabLst/>
              <a:defRPr sz="1600">
                <a:solidFill>
                  <a:schemeClr val="tx1"/>
                </a:solidFill>
                <a:latin typeface="+mn-lt"/>
              </a:defRPr>
            </a:lvl4pPr>
            <a:lvl5pPr marL="2057400" marR="0" indent="-270000" algn="l" defTabSz="914400" rtl="0" eaLnBrk="1" fontAlgn="base" latinLnBrk="0" hangingPunct="1">
              <a:lnSpc>
                <a:spcPts val="2100"/>
              </a:lnSpc>
              <a:spcBef>
                <a:spcPts val="600"/>
              </a:spcBef>
              <a:spcAft>
                <a:spcPct val="0"/>
              </a:spcAft>
              <a:buClr>
                <a:schemeClr val="accent4"/>
              </a:buClr>
              <a:buSzTx/>
              <a:buFont typeface="Wingdings" panose="05000000000000000000" pitchFamily="2" charset="2"/>
              <a:buChar char="§"/>
              <a:tabLst/>
              <a:defRPr sz="1600">
                <a:solidFill>
                  <a:schemeClr val="tx1"/>
                </a:solidFill>
                <a:latin typeface="+mn-lt"/>
              </a:defRPr>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le 2">
            <a:extLst>
              <a:ext uri="{FF2B5EF4-FFF2-40B4-BE49-F238E27FC236}">
                <a16:creationId xmlns:a16="http://schemas.microsoft.com/office/drawing/2014/main" id="{C49CF521-F322-AD4B-889F-DB3BF87AE46D}"/>
              </a:ext>
            </a:extLst>
          </p:cNvPr>
          <p:cNvSpPr>
            <a:spLocks noGrp="1"/>
          </p:cNvSpPr>
          <p:nvPr>
            <p:ph type="title" hasCustomPrompt="1"/>
          </p:nvPr>
        </p:nvSpPr>
        <p:spPr>
          <a:xfrm>
            <a:off x="522001" y="422053"/>
            <a:ext cx="1592103" cy="523220"/>
          </a:xfrm>
          <a:solidFill>
            <a:schemeClr val="bg1"/>
          </a:solidFill>
          <a:effectLst/>
        </p:spPr>
        <p:txBody>
          <a:bodyPr wrap="none">
            <a:spAutoFit/>
          </a:bodyPr>
          <a:lstStyle>
            <a:lvl1pPr algn="l">
              <a:defRPr sz="2800" cap="all" baseline="0">
                <a:solidFill>
                  <a:schemeClr val="accent4">
                    <a:lumMod val="75000"/>
                  </a:schemeClr>
                </a:solidFill>
                <a:effectLst/>
              </a:defRPr>
            </a:lvl1pPr>
          </a:lstStyle>
          <a:p>
            <a:r>
              <a:rPr lang="en-GB" dirty="0"/>
              <a:t>HEADING</a:t>
            </a:r>
            <a:endParaRPr lang="de-DE" dirty="0"/>
          </a:p>
        </p:txBody>
      </p:sp>
      <p:sp>
        <p:nvSpPr>
          <p:cNvPr id="15" name="Text Placeholder 2">
            <a:extLst>
              <a:ext uri="{FF2B5EF4-FFF2-40B4-BE49-F238E27FC236}">
                <a16:creationId xmlns:a16="http://schemas.microsoft.com/office/drawing/2014/main" id="{37A7AC26-1154-D648-ABFC-3E285190A395}"/>
              </a:ext>
            </a:extLst>
          </p:cNvPr>
          <p:cNvSpPr>
            <a:spLocks noGrp="1"/>
          </p:cNvSpPr>
          <p:nvPr>
            <p:ph type="body" sz="quarter" idx="17" hasCustomPrompt="1"/>
          </p:nvPr>
        </p:nvSpPr>
        <p:spPr>
          <a:xfrm>
            <a:off x="521999" y="813553"/>
            <a:ext cx="2153154" cy="523220"/>
          </a:xfrm>
        </p:spPr>
        <p:txBody>
          <a:bodyPr wrap="none">
            <a:spAutoFit/>
          </a:bodyPr>
          <a:lstStyle>
            <a:lvl1pPr>
              <a:defRPr sz="2800" cap="all" baseline="0">
                <a:solidFill>
                  <a:schemeClr val="accent6"/>
                </a:solidFill>
              </a:defRPr>
            </a:lvl1pPr>
          </a:lstStyle>
          <a:p>
            <a:pPr lvl="0"/>
            <a:r>
              <a:rPr lang="en-GB" dirty="0"/>
              <a:t>SUBHEADING</a:t>
            </a:r>
            <a:endParaRPr lang="de-DE" dirty="0"/>
          </a:p>
        </p:txBody>
      </p:sp>
      <p:sp>
        <p:nvSpPr>
          <p:cNvPr id="16" name="Footer Placeholder 5">
            <a:extLst>
              <a:ext uri="{FF2B5EF4-FFF2-40B4-BE49-F238E27FC236}">
                <a16:creationId xmlns:a16="http://schemas.microsoft.com/office/drawing/2014/main" id="{E333E975-671F-DA45-91AE-FF195F477C48}"/>
              </a:ext>
            </a:extLst>
          </p:cNvPr>
          <p:cNvSpPr>
            <a:spLocks noGrp="1"/>
          </p:cNvSpPr>
          <p:nvPr>
            <p:ph type="ftr" sz="quarter" idx="3"/>
          </p:nvPr>
        </p:nvSpPr>
        <p:spPr>
          <a:xfrm>
            <a:off x="3028950" y="6500626"/>
            <a:ext cx="3086100" cy="242117"/>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Tree>
    <p:extLst>
      <p:ext uri="{BB962C8B-B14F-4D97-AF65-F5344CB8AC3E}">
        <p14:creationId xmlns:p14="http://schemas.microsoft.com/office/powerpoint/2010/main" val="14094292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_inverse_petro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5B390F2-0767-9846-A562-8346935ABC4B}"/>
              </a:ext>
            </a:extLst>
          </p:cNvPr>
          <p:cNvSpPr/>
          <p:nvPr userDrawn="1"/>
        </p:nvSpPr>
        <p:spPr bwMode="auto">
          <a:xfrm>
            <a:off x="-1" y="0"/>
            <a:ext cx="9147799" cy="68580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Bildplatzhalter 2"/>
          <p:cNvSpPr>
            <a:spLocks noGrp="1"/>
          </p:cNvSpPr>
          <p:nvPr>
            <p:ph type="pic" idx="1"/>
          </p:nvPr>
        </p:nvSpPr>
        <p:spPr>
          <a:xfrm>
            <a:off x="526207" y="2239342"/>
            <a:ext cx="8114381" cy="4320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cxnSp>
        <p:nvCxnSpPr>
          <p:cNvPr id="10" name="Gerade Verbindung 9">
            <a:extLst>
              <a:ext uri="{FF2B5EF4-FFF2-40B4-BE49-F238E27FC236}">
                <a16:creationId xmlns:a16="http://schemas.microsoft.com/office/drawing/2014/main" id="{C60FBE91-07B0-5844-9BA3-643BB3B81E8C}"/>
              </a:ext>
            </a:extLst>
          </p:cNvPr>
          <p:cNvCxnSpPr/>
          <p:nvPr userDrawn="1"/>
        </p:nvCxnSpPr>
        <p:spPr bwMode="auto">
          <a:xfrm>
            <a:off x="0" y="683812"/>
            <a:ext cx="9144000"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itle 2">
            <a:extLst>
              <a:ext uri="{FF2B5EF4-FFF2-40B4-BE49-F238E27FC236}">
                <a16:creationId xmlns:a16="http://schemas.microsoft.com/office/drawing/2014/main" id="{F18151CD-AC74-0D46-B359-15A37FFF9209}"/>
              </a:ext>
            </a:extLst>
          </p:cNvPr>
          <p:cNvSpPr>
            <a:spLocks noGrp="1"/>
          </p:cNvSpPr>
          <p:nvPr>
            <p:ph type="title" hasCustomPrompt="1"/>
          </p:nvPr>
        </p:nvSpPr>
        <p:spPr>
          <a:xfrm>
            <a:off x="522001" y="422053"/>
            <a:ext cx="1592103" cy="523220"/>
          </a:xfrm>
          <a:solidFill>
            <a:schemeClr val="accent1">
              <a:lumMod val="75000"/>
            </a:schemeClr>
          </a:solidFill>
          <a:ln>
            <a:noFill/>
          </a:ln>
          <a:effectLst/>
        </p:spPr>
        <p:txBody>
          <a:bodyPr wrap="none">
            <a:spAutoFit/>
          </a:bodyPr>
          <a:lstStyle>
            <a:lvl1pPr algn="l">
              <a:defRPr sz="2800" cap="all" baseline="0">
                <a:solidFill>
                  <a:schemeClr val="bg1"/>
                </a:solidFill>
                <a:effectLst/>
              </a:defRPr>
            </a:lvl1pPr>
          </a:lstStyle>
          <a:p>
            <a:r>
              <a:rPr lang="en-GB" dirty="0"/>
              <a:t>HEADING</a:t>
            </a:r>
            <a:endParaRPr lang="de-DE" dirty="0"/>
          </a:p>
        </p:txBody>
      </p:sp>
      <p:sp>
        <p:nvSpPr>
          <p:cNvPr id="7" name="Foliennummernplatzhalter 3">
            <a:extLst>
              <a:ext uri="{FF2B5EF4-FFF2-40B4-BE49-F238E27FC236}">
                <a16:creationId xmlns:a16="http://schemas.microsoft.com/office/drawing/2014/main" id="{F37164D6-29D4-2A49-B8B5-59E61F690338}"/>
              </a:ext>
            </a:extLst>
          </p:cNvPr>
          <p:cNvSpPr>
            <a:spLocks noGrp="1"/>
          </p:cNvSpPr>
          <p:nvPr>
            <p:ph type="sldNum" sz="quarter" idx="16"/>
          </p:nvPr>
        </p:nvSpPr>
        <p:spPr>
          <a:xfrm>
            <a:off x="8501422" y="6497368"/>
            <a:ext cx="639900" cy="284922"/>
          </a:xfrm>
          <a:prstGeom prst="rect">
            <a:avLst/>
          </a:prstGeom>
          <a:noFill/>
        </p:spPr>
        <p:txBody>
          <a:bodyPr/>
          <a:lstStyle>
            <a:lvl1pPr>
              <a:defRPr sz="1100">
                <a:solidFill>
                  <a:schemeClr val="bg1"/>
                </a:solidFill>
                <a:latin typeface="+mn-lt"/>
              </a:defRPr>
            </a:lvl1pPr>
          </a:lstStyle>
          <a:p>
            <a:fld id="{DA053B40-9D39-46A1-BFAC-7597B26C1972}" type="slidenum">
              <a:rPr lang="de-DE" smtClean="0"/>
              <a:pPr/>
              <a:t>‹#›</a:t>
            </a:fld>
            <a:endParaRPr lang="de-DE"/>
          </a:p>
        </p:txBody>
      </p:sp>
    </p:spTree>
    <p:extLst>
      <p:ext uri="{BB962C8B-B14F-4D97-AF65-F5344CB8AC3E}">
        <p14:creationId xmlns:p14="http://schemas.microsoft.com/office/powerpoint/2010/main" val="70267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5"/>
            </p:custDataLst>
            <p:extLst>
              <p:ext uri="{D42A27DB-BD31-4B8C-83A1-F6EECF244321}">
                <p14:modId xmlns:p14="http://schemas.microsoft.com/office/powerpoint/2010/main" val="221627573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Folie" r:id="rId26" imgW="353" imgH="353" progId="TCLayout.ActiveDocument.1">
                  <p:embed/>
                </p:oleObj>
              </mc:Choice>
              <mc:Fallback>
                <p:oleObj name="think-cell Folie" r:id="rId26" imgW="353" imgH="353" progId="TCLayout.ActiveDocument.1">
                  <p:embed/>
                  <p:pic>
                    <p:nvPicPr>
                      <p:cNvPr id="0" name=""/>
                      <p:cNvPicPr/>
                      <p:nvPr/>
                    </p:nvPicPr>
                    <p:blipFill>
                      <a:blip r:embed="rId27"/>
                      <a:stretch>
                        <a:fillRect/>
                      </a:stretch>
                    </p:blipFill>
                    <p:spPr>
                      <a:xfrm>
                        <a:off x="1589" y="1590"/>
                        <a:ext cx="1587" cy="1587"/>
                      </a:xfrm>
                      <a:prstGeom prst="rect">
                        <a:avLst/>
                      </a:prstGeom>
                    </p:spPr>
                  </p:pic>
                </p:oleObj>
              </mc:Fallback>
            </mc:AlternateContent>
          </a:graphicData>
        </a:graphic>
      </p:graphicFrame>
      <p:sp>
        <p:nvSpPr>
          <p:cNvPr id="1037" name="Rectangle 13"/>
          <p:cNvSpPr>
            <a:spLocks noChangeArrowheads="1"/>
          </p:cNvSpPr>
          <p:nvPr userDrawn="1"/>
        </p:nvSpPr>
        <p:spPr bwMode="auto">
          <a:xfrm>
            <a:off x="0" y="2"/>
            <a:ext cx="9144000" cy="644525"/>
          </a:xfrm>
          <a:prstGeom prst="rect">
            <a:avLst/>
          </a:prstGeom>
          <a:noFill/>
          <a:ln>
            <a:noFill/>
          </a:ln>
          <a:effectLst/>
          <a:extLst>
            <a:ext uri="{91240B29-F687-4F45-9708-019B960494DF}">
              <a14:hiddenLine xmlns:a14="http://schemas.microsoft.com/office/drawing/2010/main" w="9525">
                <a:solidFill>
                  <a:srgbClr val="0E1B4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400"/>
          </a:p>
        </p:txBody>
      </p:sp>
      <p:sp>
        <p:nvSpPr>
          <p:cNvPr id="4" name="Textplatzhalter 3"/>
          <p:cNvSpPr>
            <a:spLocks noGrp="1"/>
          </p:cNvSpPr>
          <p:nvPr>
            <p:ph type="body" idx="1"/>
          </p:nvPr>
        </p:nvSpPr>
        <p:spPr>
          <a:xfrm>
            <a:off x="522000" y="2159721"/>
            <a:ext cx="8100000" cy="4140000"/>
          </a:xfrm>
          <a:prstGeom prst="rect">
            <a:avLst/>
          </a:prstGeom>
        </p:spPr>
        <p:txBody>
          <a:bodyPr vert="horz" lIns="91440" tIns="45720" rIns="91440" bIns="45720" rtlCol="0">
            <a:normAutofit/>
          </a:bodyPr>
          <a:lstStyle/>
          <a:p>
            <a:pPr lvl="0"/>
            <a:endParaRPr lang="de-DE" dirty="0"/>
          </a:p>
        </p:txBody>
      </p:sp>
      <p:sp>
        <p:nvSpPr>
          <p:cNvPr id="13" name="Foliennummernplatzhalter 3"/>
          <p:cNvSpPr>
            <a:spLocks noGrp="1"/>
          </p:cNvSpPr>
          <p:nvPr>
            <p:ph type="sldNum" sz="quarter" idx="4"/>
          </p:nvPr>
        </p:nvSpPr>
        <p:spPr>
          <a:xfrm>
            <a:off x="8776446" y="6422937"/>
            <a:ext cx="546848" cy="284922"/>
          </a:xfrm>
          <a:prstGeom prst="rect">
            <a:avLst/>
          </a:prstGeom>
          <a:noFill/>
        </p:spPr>
        <p:txBody>
          <a:bodyPr/>
          <a:lstStyle>
            <a:lvl1pPr>
              <a:defRPr sz="1100">
                <a:solidFill>
                  <a:schemeClr val="accent1">
                    <a:lumMod val="75000"/>
                  </a:schemeClr>
                </a:solidFill>
                <a:latin typeface="+mn-lt"/>
              </a:defRPr>
            </a:lvl1pPr>
          </a:lstStyle>
          <a:p>
            <a:fld id="{DA053B40-9D39-46A1-BFAC-7597B26C1972}" type="slidenum">
              <a:rPr lang="de-DE" smtClean="0"/>
              <a:pPr/>
              <a:t>‹#›</a:t>
            </a:fld>
            <a:r>
              <a:rPr lang="de-DE" dirty="0"/>
              <a:t> / 24</a:t>
            </a:r>
          </a:p>
        </p:txBody>
      </p:sp>
      <p:sp>
        <p:nvSpPr>
          <p:cNvPr id="5" name="Titelplatzhalter 4"/>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6" name="Footer Placeholder 5">
            <a:extLst>
              <a:ext uri="{FF2B5EF4-FFF2-40B4-BE49-F238E27FC236}">
                <a16:creationId xmlns:a16="http://schemas.microsoft.com/office/drawing/2014/main" id="{3427E7E0-919B-6A46-B40F-9F702B3CFC8E}"/>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00">
                <a:solidFill>
                  <a:schemeClr val="tx1">
                    <a:tint val="75000"/>
                  </a:schemeClr>
                </a:solidFill>
                <a:latin typeface="Calibri" panose="020F0502020204030204" pitchFamily="34" charset="0"/>
                <a:cs typeface="Calibri" panose="020F0502020204030204" pitchFamily="34" charset="0"/>
              </a:defRPr>
            </a:lvl1pPr>
          </a:lstStyle>
          <a:p>
            <a:endParaRPr lang="de-DE" dirty="0"/>
          </a:p>
        </p:txBody>
      </p:sp>
    </p:spTree>
  </p:cSld>
  <p:clrMap bg1="lt1" tx1="dk1" bg2="lt2" tx2="dk2" accent1="accent1" accent2="accent2" accent3="accent3" accent4="accent4" accent5="accent5" accent6="accent6" hlink="hlink" folHlink="folHlink"/>
  <p:sldLayoutIdLst>
    <p:sldLayoutId id="2147483736" r:id="rId1"/>
    <p:sldLayoutId id="2147483746" r:id="rId2"/>
    <p:sldLayoutId id="2147483745" r:id="rId3"/>
    <p:sldLayoutId id="2147483742" r:id="rId4"/>
    <p:sldLayoutId id="2147483695" r:id="rId5"/>
    <p:sldLayoutId id="2147483696" r:id="rId6"/>
    <p:sldLayoutId id="2147483697" r:id="rId7"/>
    <p:sldLayoutId id="2147483698" r:id="rId8"/>
    <p:sldLayoutId id="2147483657" r:id="rId9"/>
    <p:sldLayoutId id="2147483707" r:id="rId10"/>
    <p:sldLayoutId id="2147483706" r:id="rId11"/>
    <p:sldLayoutId id="2147483705" r:id="rId12"/>
    <p:sldLayoutId id="2147483737" r:id="rId13"/>
    <p:sldLayoutId id="2147483740" r:id="rId14"/>
    <p:sldLayoutId id="2147483738" r:id="rId15"/>
    <p:sldLayoutId id="2147483739" r:id="rId16"/>
    <p:sldLayoutId id="2147483708" r:id="rId17"/>
    <p:sldLayoutId id="2147483700" r:id="rId18"/>
    <p:sldLayoutId id="2147483701" r:id="rId19"/>
    <p:sldLayoutId id="2147483654" r:id="rId20"/>
    <p:sldLayoutId id="2147483686" r:id="rId21"/>
    <p:sldLayoutId id="2147483744" r:id="rId22"/>
    <p:sldLayoutId id="2147483743" r:id="rId23"/>
  </p:sldLayoutIdLst>
  <p:hf hdr="0" ftr="0" dt="0"/>
  <p:txStyles>
    <p:titleStyle>
      <a:lvl1pPr algn="ctr" rtl="0" fontAlgn="base">
        <a:spcBef>
          <a:spcPct val="0"/>
        </a:spcBef>
        <a:spcAft>
          <a:spcPct val="0"/>
        </a:spcAft>
        <a:defRPr sz="3200" b="1" strike="noStrike">
          <a:solidFill>
            <a:schemeClr val="bg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0" indent="0" algn="l" rtl="0" fontAlgn="base">
        <a:spcBef>
          <a:spcPct val="20000"/>
        </a:spcBef>
        <a:spcAft>
          <a:spcPct val="0"/>
        </a:spcAft>
        <a:buFont typeface="Wingdings" panose="05000000000000000000" pitchFamily="2" charset="2"/>
        <a:buNone/>
        <a:defRPr sz="3200">
          <a:solidFill>
            <a:schemeClr val="tx1"/>
          </a:solidFill>
          <a:latin typeface="+mj-lt"/>
          <a:ea typeface="+mn-ea"/>
          <a:cs typeface="+mn-cs"/>
        </a:defRPr>
      </a:lvl1pPr>
      <a:lvl2pPr marL="742950" indent="-285750" algn="l" rtl="0" fontAlgn="base">
        <a:spcBef>
          <a:spcPct val="20000"/>
        </a:spcBef>
        <a:spcAft>
          <a:spcPct val="0"/>
        </a:spcAft>
        <a:buFont typeface="Wingdings" panose="05000000000000000000" pitchFamily="2" charset="2"/>
        <a:buChar char="§"/>
        <a:defRPr sz="2800">
          <a:solidFill>
            <a:schemeClr val="tx1"/>
          </a:solidFill>
          <a:latin typeface="+mj-lt"/>
          <a:ea typeface="+mn-ea"/>
        </a:defRPr>
      </a:lvl2pPr>
      <a:lvl3pPr marL="1143000" indent="-228600" algn="l" rtl="0" fontAlgn="base">
        <a:spcBef>
          <a:spcPct val="20000"/>
        </a:spcBef>
        <a:spcAft>
          <a:spcPct val="0"/>
        </a:spcAft>
        <a:buFont typeface="Wingdings" panose="05000000000000000000" pitchFamily="2" charset="2"/>
        <a:buChar char="§"/>
        <a:defRPr sz="2400">
          <a:solidFill>
            <a:schemeClr val="tx1"/>
          </a:solidFill>
          <a:latin typeface="+mj-lt"/>
          <a:ea typeface="+mn-ea"/>
        </a:defRPr>
      </a:lvl3pPr>
      <a:lvl4pPr marL="16002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4pPr>
      <a:lvl5pPr marL="20574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709223" y="3278459"/>
            <a:ext cx="6467475" cy="1387475"/>
          </a:xfrm>
        </p:spPr>
        <p:txBody>
          <a:bodyPr>
            <a:normAutofit/>
          </a:bodyPr>
          <a:lstStyle/>
          <a:p>
            <a:pPr>
              <a:spcBef>
                <a:spcPts val="0"/>
              </a:spcBef>
            </a:pPr>
            <a:r>
              <a:rPr lang="en-US" sz="1600" dirty="0">
                <a:solidFill>
                  <a:schemeClr val="bg1"/>
                </a:solidFill>
              </a:rPr>
              <a:t>Stephan Kaiser | </a:t>
            </a:r>
            <a:r>
              <a:rPr lang="en-US" sz="1600" dirty="0"/>
              <a:t>Paderborn University</a:t>
            </a:r>
            <a:endParaRPr lang="en-US" sz="1600" dirty="0">
              <a:solidFill>
                <a:schemeClr val="bg1"/>
              </a:solidFill>
            </a:endParaRPr>
          </a:p>
          <a:p>
            <a:pPr>
              <a:spcBef>
                <a:spcPts val="0"/>
              </a:spcBef>
            </a:pPr>
            <a:r>
              <a:rPr lang="en-US" sz="1600" dirty="0">
                <a:solidFill>
                  <a:schemeClr val="bg1"/>
                </a:solidFill>
              </a:rPr>
              <a:t>Reeyarn Z. Li | </a:t>
            </a:r>
            <a:r>
              <a:rPr lang="en-US" sz="1600" dirty="0"/>
              <a:t>Paderborn University</a:t>
            </a:r>
            <a:br>
              <a:rPr lang="en-US" sz="1600" dirty="0"/>
            </a:br>
            <a:r>
              <a:rPr lang="en-US" sz="1600" dirty="0">
                <a:solidFill>
                  <a:schemeClr val="bg1"/>
                </a:solidFill>
              </a:rPr>
              <a:t>Sönke Sievers |</a:t>
            </a:r>
            <a:r>
              <a:rPr lang="en-US" sz="1600" dirty="0"/>
              <a:t> Paderborn University</a:t>
            </a:r>
            <a:endParaRPr lang="de-DE" sz="1600" dirty="0"/>
          </a:p>
        </p:txBody>
      </p:sp>
      <p:sp>
        <p:nvSpPr>
          <p:cNvPr id="4" name="Textplatzhalter 3"/>
          <p:cNvSpPr>
            <a:spLocks noGrp="1"/>
          </p:cNvSpPr>
          <p:nvPr>
            <p:ph type="body" sz="quarter" idx="14"/>
          </p:nvPr>
        </p:nvSpPr>
        <p:spPr>
          <a:xfrm>
            <a:off x="709223" y="4679064"/>
            <a:ext cx="6467475" cy="1198135"/>
          </a:xfrm>
        </p:spPr>
        <p:txBody>
          <a:bodyPr/>
          <a:lstStyle/>
          <a:p>
            <a:r>
              <a:rPr lang="en-US" sz="1600" dirty="0">
                <a:cs typeface="Arial" panose="020B0604020202020204" pitchFamily="34" charset="0"/>
              </a:rPr>
              <a:t>29 May</a:t>
            </a:r>
            <a:r>
              <a:rPr lang="en-US" sz="1600" b="1" dirty="0">
                <a:solidFill>
                  <a:schemeClr val="accent1">
                    <a:lumMod val="20000"/>
                    <a:lumOff val="80000"/>
                  </a:schemeClr>
                </a:solidFill>
              </a:rPr>
              <a:t> </a:t>
            </a:r>
            <a:r>
              <a:rPr lang="en-US" sz="1600" dirty="0">
                <a:cs typeface="Arial" panose="020B0604020202020204" pitchFamily="34" charset="0"/>
              </a:rPr>
              <a:t>2025</a:t>
            </a:r>
          </a:p>
        </p:txBody>
      </p:sp>
      <p:sp>
        <p:nvSpPr>
          <p:cNvPr id="5" name="Title 4">
            <a:extLst>
              <a:ext uri="{FF2B5EF4-FFF2-40B4-BE49-F238E27FC236}">
                <a16:creationId xmlns:a16="http://schemas.microsoft.com/office/drawing/2014/main" id="{A5F7B0BC-F01E-DE4A-92C6-6F45B8FC6BA0}"/>
              </a:ext>
            </a:extLst>
          </p:cNvPr>
          <p:cNvSpPr>
            <a:spLocks noGrp="1"/>
          </p:cNvSpPr>
          <p:nvPr>
            <p:ph type="title"/>
          </p:nvPr>
        </p:nvSpPr>
        <p:spPr>
          <a:xfrm>
            <a:off x="352269" y="1510598"/>
            <a:ext cx="8439462" cy="1602971"/>
          </a:xfrm>
        </p:spPr>
        <p:txBody>
          <a:bodyPr wrap="square"/>
          <a:lstStyle/>
          <a:p>
            <a:pPr marL="323850" algn="l"/>
            <a:r>
              <a:rPr lang="en-US" sz="2400" dirty="0"/>
              <a:t>Centralized  Reporting Infrastructure and Disclosure Informativeness: Evidence from Germany</a:t>
            </a:r>
          </a:p>
        </p:txBody>
      </p:sp>
    </p:spTree>
    <p:extLst>
      <p:ext uri="{BB962C8B-B14F-4D97-AF65-F5344CB8AC3E}">
        <p14:creationId xmlns:p14="http://schemas.microsoft.com/office/powerpoint/2010/main" val="234079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A6A4-E601-EA71-ACBD-0E91301F4265}"/>
            </a:ext>
          </a:extLst>
        </p:cNvPr>
        <p:cNvGrpSpPr/>
        <p:nvPr/>
      </p:nvGrpSpPr>
      <p:grpSpPr>
        <a:xfrm>
          <a:off x="0" y="0"/>
          <a:ext cx="0" cy="0"/>
          <a:chOff x="0" y="0"/>
          <a:chExt cx="0" cy="0"/>
        </a:xfrm>
      </p:grpSpPr>
      <p:pic>
        <p:nvPicPr>
          <p:cNvPr id="3" name="Picture 2" descr="A table with numbers and text&#10;&#10;Description automatically generated">
            <a:extLst>
              <a:ext uri="{FF2B5EF4-FFF2-40B4-BE49-F238E27FC236}">
                <a16:creationId xmlns:a16="http://schemas.microsoft.com/office/drawing/2014/main" id="{28B850E6-C239-0D13-5777-8E7F482E8649}"/>
              </a:ext>
            </a:extLst>
          </p:cNvPr>
          <p:cNvPicPr>
            <a:picLocks noChangeAspect="1"/>
          </p:cNvPicPr>
          <p:nvPr/>
        </p:nvPicPr>
        <p:blipFill>
          <a:blip r:embed="rId3"/>
          <a:stretch>
            <a:fillRect/>
          </a:stretch>
        </p:blipFill>
        <p:spPr>
          <a:xfrm>
            <a:off x="795936" y="681636"/>
            <a:ext cx="7772400" cy="4285076"/>
          </a:xfrm>
          <a:prstGeom prst="rect">
            <a:avLst/>
          </a:prstGeom>
        </p:spPr>
      </p:pic>
      <p:pic>
        <p:nvPicPr>
          <p:cNvPr id="5" name="Picture 4" descr="A screenshot of a graph&#10;&#10;Description automatically generated">
            <a:extLst>
              <a:ext uri="{FF2B5EF4-FFF2-40B4-BE49-F238E27FC236}">
                <a16:creationId xmlns:a16="http://schemas.microsoft.com/office/drawing/2014/main" id="{FC95FF6B-3B26-F3F7-E2E5-34C2EDF73166}"/>
              </a:ext>
            </a:extLst>
          </p:cNvPr>
          <p:cNvPicPr>
            <a:picLocks noChangeAspect="1"/>
          </p:cNvPicPr>
          <p:nvPr/>
        </p:nvPicPr>
        <p:blipFill>
          <a:blip r:embed="rId4"/>
          <a:stretch>
            <a:fillRect/>
          </a:stretch>
        </p:blipFill>
        <p:spPr>
          <a:xfrm>
            <a:off x="795936" y="4966712"/>
            <a:ext cx="7772400" cy="1892114"/>
          </a:xfrm>
          <a:prstGeom prst="rect">
            <a:avLst/>
          </a:prstGeom>
        </p:spPr>
      </p:pic>
      <p:sp>
        <p:nvSpPr>
          <p:cNvPr id="6" name="Rectangle 5">
            <a:extLst>
              <a:ext uri="{FF2B5EF4-FFF2-40B4-BE49-F238E27FC236}">
                <a16:creationId xmlns:a16="http://schemas.microsoft.com/office/drawing/2014/main" id="{127F18A5-8EE5-2B81-B6B4-6F3CC91A7854}"/>
              </a:ext>
            </a:extLst>
          </p:cNvPr>
          <p:cNvSpPr/>
          <p:nvPr/>
        </p:nvSpPr>
        <p:spPr bwMode="auto">
          <a:xfrm>
            <a:off x="914816" y="2458388"/>
            <a:ext cx="7433248" cy="479683"/>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FC040E7B-BD67-23E4-E5DC-CFF7690C852E}"/>
              </a:ext>
            </a:extLst>
          </p:cNvPr>
          <p:cNvSpPr/>
          <p:nvPr/>
        </p:nvSpPr>
        <p:spPr bwMode="auto">
          <a:xfrm>
            <a:off x="914816" y="3908268"/>
            <a:ext cx="7433248" cy="479683"/>
          </a:xfrm>
          <a:prstGeom prst="rect">
            <a:avLst/>
          </a:prstGeom>
          <a:solidFill>
            <a:schemeClr val="accent4">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4FAD8B34-259F-64DC-AB51-EC0C21FFE893}"/>
              </a:ext>
            </a:extLst>
          </p:cNvPr>
          <p:cNvSpPr/>
          <p:nvPr/>
        </p:nvSpPr>
        <p:spPr bwMode="auto">
          <a:xfrm>
            <a:off x="914816" y="5020694"/>
            <a:ext cx="7433248" cy="1692790"/>
          </a:xfrm>
          <a:prstGeom prst="rect">
            <a:avLst/>
          </a:prstGeom>
          <a:solidFill>
            <a:schemeClr val="accent4">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FA3AF427-208A-D5CA-9AE7-F14350D6F59A}"/>
              </a:ext>
            </a:extLst>
          </p:cNvPr>
          <p:cNvSpPr txBox="1"/>
          <p:nvPr/>
        </p:nvSpPr>
        <p:spPr>
          <a:xfrm>
            <a:off x="191228" y="69090"/>
            <a:ext cx="8761543" cy="646331"/>
          </a:xfrm>
          <a:prstGeom prst="rect">
            <a:avLst/>
          </a:prstGeom>
          <a:noFill/>
          <a:ln>
            <a:solidFill>
              <a:schemeClr val="accent1"/>
            </a:solidFill>
          </a:ln>
        </p:spPr>
        <p:txBody>
          <a:bodyPr wrap="square">
            <a:spAutoFit/>
          </a:bodyPr>
          <a:lstStyle/>
          <a:p>
            <a:pPr>
              <a:tabLst>
                <a:tab pos="752475" algn="l"/>
              </a:tabLst>
            </a:pPr>
            <a:r>
              <a:rPr lang="en-US" sz="1800" dirty="0"/>
              <a:t>Testing H3: The association between disclosure Informativeness and earnings quality/information asymmetry </a:t>
            </a:r>
            <a:r>
              <a:rPr lang="en-US" sz="1800" i="1" dirty="0">
                <a:solidFill>
                  <a:schemeClr val="accent4"/>
                </a:solidFill>
              </a:rPr>
              <a:t>disappear</a:t>
            </a:r>
            <a:r>
              <a:rPr lang="en-US" sz="1800" dirty="0"/>
              <a:t> after firms adopting ESEF.</a:t>
            </a:r>
          </a:p>
        </p:txBody>
      </p:sp>
    </p:spTree>
    <p:extLst>
      <p:ext uri="{BB962C8B-B14F-4D97-AF65-F5344CB8AC3E}">
        <p14:creationId xmlns:p14="http://schemas.microsoft.com/office/powerpoint/2010/main" val="217526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78671-E13D-7DF2-60DF-EFDF2406CACE}"/>
              </a:ext>
            </a:extLst>
          </p:cNvPr>
          <p:cNvSpPr>
            <a:spLocks noGrp="1"/>
          </p:cNvSpPr>
          <p:nvPr>
            <p:ph type="body" idx="1"/>
          </p:nvPr>
        </p:nvSpPr>
        <p:spPr>
          <a:xfrm>
            <a:off x="0" y="1735668"/>
            <a:ext cx="9144000" cy="4743690"/>
          </a:xfrm>
        </p:spPr>
        <p:txBody>
          <a:bodyPr/>
          <a:lstStyle/>
          <a:p>
            <a:r>
              <a:rPr lang="en-US" dirty="0"/>
              <a:t>Novel Methodology: Introducing a novel, semantically-driven </a:t>
            </a:r>
            <a:r>
              <a:rPr lang="en-US" dirty="0">
                <a:solidFill>
                  <a:srgbClr val="14686B"/>
                </a:solidFill>
              </a:rPr>
              <a:t>measure of disclosure informativeness</a:t>
            </a:r>
            <a:r>
              <a:rPr lang="en-US" dirty="0"/>
              <a:t>, leveraging BERTopic analysis of textual annual reports.</a:t>
            </a:r>
          </a:p>
          <a:p>
            <a:pPr>
              <a:spcBef>
                <a:spcPts val="1800"/>
              </a:spcBef>
            </a:pPr>
            <a:r>
              <a:rPr lang="en-US" dirty="0"/>
              <a:t>Key Findings:</a:t>
            </a:r>
          </a:p>
          <a:p>
            <a:pPr lvl="1"/>
            <a:r>
              <a:rPr lang="en-US" b="0" i="0" dirty="0">
                <a:solidFill>
                  <a:srgbClr val="1A1C1E"/>
                </a:solidFill>
                <a:effectLst/>
                <a:latin typeface="Google Sans Text"/>
              </a:rPr>
              <a:t>Higher </a:t>
            </a:r>
            <a:r>
              <a:rPr lang="en-US" b="0" i="0" dirty="0">
                <a:solidFill>
                  <a:schemeClr val="accent4"/>
                </a:solidFill>
                <a:effectLst/>
                <a:latin typeface="Google Sans Text"/>
              </a:rPr>
              <a:t>disclosure informativeness </a:t>
            </a:r>
            <a:r>
              <a:rPr lang="en-US" b="0" i="0" dirty="0">
                <a:solidFill>
                  <a:srgbClr val="1A1C1E"/>
                </a:solidFill>
                <a:effectLst/>
                <a:latin typeface="Google Sans Text"/>
              </a:rPr>
              <a:t>significantly </a:t>
            </a:r>
            <a:r>
              <a:rPr lang="en-US" b="0" i="0" dirty="0">
                <a:solidFill>
                  <a:schemeClr val="accent4"/>
                </a:solidFill>
                <a:effectLst/>
                <a:latin typeface="Google Sans Text"/>
              </a:rPr>
              <a:t>reduced information asymmetry </a:t>
            </a:r>
            <a:r>
              <a:rPr lang="en-US" b="0" i="0" dirty="0">
                <a:solidFill>
                  <a:srgbClr val="1A1C1E"/>
                </a:solidFill>
                <a:effectLst/>
                <a:latin typeface="Google Sans Text"/>
              </a:rPr>
              <a:t>(lower </a:t>
            </a:r>
            <a:r>
              <a:rPr lang="en-US" b="0" i="0" dirty="0" err="1">
                <a:solidFill>
                  <a:srgbClr val="1A1C1E"/>
                </a:solidFill>
                <a:effectLst/>
                <a:latin typeface="Google Sans Text"/>
              </a:rPr>
              <a:t>Amihud</a:t>
            </a:r>
            <a:r>
              <a:rPr lang="en-US" b="0" i="0" dirty="0">
                <a:solidFill>
                  <a:srgbClr val="1A1C1E"/>
                </a:solidFill>
                <a:effectLst/>
                <a:latin typeface="Google Sans Text"/>
              </a:rPr>
              <a:t> illiquidity) </a:t>
            </a:r>
            <a:r>
              <a:rPr lang="en-US" b="0" i="0" dirty="0">
                <a:solidFill>
                  <a:schemeClr val="accent4"/>
                </a:solidFill>
                <a:effectLst/>
                <a:latin typeface="Google Sans Text"/>
              </a:rPr>
              <a:t>and improved earnings quality </a:t>
            </a:r>
            <a:r>
              <a:rPr lang="en-US" b="0" i="0" dirty="0">
                <a:solidFill>
                  <a:srgbClr val="1A1C1E"/>
                </a:solidFill>
                <a:effectLst/>
                <a:latin typeface="Google Sans Text"/>
              </a:rPr>
              <a:t>(lower abnormal accruals).</a:t>
            </a:r>
          </a:p>
          <a:p>
            <a:pPr lvl="1"/>
            <a:r>
              <a:rPr lang="en-US" dirty="0"/>
              <a:t>Crucially, these beneficial associations </a:t>
            </a:r>
            <a:r>
              <a:rPr lang="en-US" dirty="0">
                <a:solidFill>
                  <a:schemeClr val="accent4"/>
                </a:solidFill>
              </a:rPr>
              <a:t>disappeared</a:t>
            </a:r>
            <a:r>
              <a:rPr lang="en-US" dirty="0"/>
              <a:t> </a:t>
            </a:r>
            <a:r>
              <a:rPr lang="en-US" dirty="0">
                <a:solidFill>
                  <a:schemeClr val="accent4"/>
                </a:solidFill>
              </a:rPr>
              <a:t>after</a:t>
            </a:r>
            <a:r>
              <a:rPr lang="en-US" dirty="0"/>
              <a:t> the adoption of the European Single Electronic Format (</a:t>
            </a:r>
            <a:r>
              <a:rPr lang="en-US" dirty="0">
                <a:solidFill>
                  <a:schemeClr val="accent4"/>
                </a:solidFill>
              </a:rPr>
              <a:t>ESEF</a:t>
            </a:r>
            <a:r>
              <a:rPr lang="en-US" dirty="0"/>
              <a:t>) in 2020.</a:t>
            </a:r>
          </a:p>
          <a:p>
            <a:pPr>
              <a:spcBef>
                <a:spcPts val="1800"/>
              </a:spcBef>
            </a:pPr>
            <a:r>
              <a:rPr lang="en-US" dirty="0"/>
              <a:t>Core Conclusion: Centralized digital reporting, while enhancing accessibility, may unintentionally foster more standardized, less incrementally informative disclosures.</a:t>
            </a:r>
          </a:p>
          <a:p>
            <a:pPr>
              <a:spcBef>
                <a:spcPts val="1800"/>
              </a:spcBef>
            </a:pPr>
            <a:r>
              <a:rPr lang="en-US" dirty="0"/>
              <a:t>Policy Implications: Offering critical insights for the design and implementation of the ESAP, highlighting a potential trade-off between standardization and the richness of disclosure.</a:t>
            </a:r>
          </a:p>
          <a:p>
            <a:endParaRPr lang="en-US" dirty="0"/>
          </a:p>
        </p:txBody>
      </p:sp>
      <p:sp>
        <p:nvSpPr>
          <p:cNvPr id="3" name="Slide Number Placeholder 2">
            <a:extLst>
              <a:ext uri="{FF2B5EF4-FFF2-40B4-BE49-F238E27FC236}">
                <a16:creationId xmlns:a16="http://schemas.microsoft.com/office/drawing/2014/main" id="{2DA6DE8A-7A6C-6CD8-2E65-B2E2770F119D}"/>
              </a:ext>
            </a:extLst>
          </p:cNvPr>
          <p:cNvSpPr>
            <a:spLocks noGrp="1"/>
          </p:cNvSpPr>
          <p:nvPr>
            <p:ph type="sldNum" sz="quarter" idx="16"/>
          </p:nvPr>
        </p:nvSpPr>
        <p:spPr/>
        <p:txBody>
          <a:bodyPr/>
          <a:lstStyle/>
          <a:p>
            <a:fld id="{DA053B40-9D39-46A1-BFAC-7597B26C1972}" type="slidenum">
              <a:rPr lang="de-DE" smtClean="0"/>
              <a:pPr/>
              <a:t>11</a:t>
            </a:fld>
            <a:endParaRPr lang="de-DE" dirty="0"/>
          </a:p>
        </p:txBody>
      </p:sp>
      <p:sp>
        <p:nvSpPr>
          <p:cNvPr id="4" name="Title 3">
            <a:extLst>
              <a:ext uri="{FF2B5EF4-FFF2-40B4-BE49-F238E27FC236}">
                <a16:creationId xmlns:a16="http://schemas.microsoft.com/office/drawing/2014/main" id="{FC4E2B20-3304-6250-2A5E-DEED2B6BC9CB}"/>
              </a:ext>
            </a:extLst>
          </p:cNvPr>
          <p:cNvSpPr>
            <a:spLocks noGrp="1"/>
          </p:cNvSpPr>
          <p:nvPr>
            <p:ph type="title"/>
          </p:nvPr>
        </p:nvSpPr>
        <p:spPr>
          <a:xfrm>
            <a:off x="356401" y="422053"/>
            <a:ext cx="5697394" cy="523220"/>
          </a:xfrm>
        </p:spPr>
        <p:txBody>
          <a:bodyPr/>
          <a:lstStyle/>
          <a:p>
            <a:r>
              <a:rPr lang="en-US" dirty="0"/>
              <a:t>Contributions and Conclusions</a:t>
            </a:r>
          </a:p>
        </p:txBody>
      </p:sp>
      <p:sp>
        <p:nvSpPr>
          <p:cNvPr id="5" name="Text Placeholder 4">
            <a:extLst>
              <a:ext uri="{FF2B5EF4-FFF2-40B4-BE49-F238E27FC236}">
                <a16:creationId xmlns:a16="http://schemas.microsoft.com/office/drawing/2014/main" id="{540B90EA-221B-B4D8-0F04-2181A31823E7}"/>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02103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CDEBD-BB75-6941-A2B0-6051835A4A41}"/>
              </a:ext>
            </a:extLst>
          </p:cNvPr>
          <p:cNvSpPr txBox="1"/>
          <p:nvPr/>
        </p:nvSpPr>
        <p:spPr>
          <a:xfrm>
            <a:off x="1048036" y="1176865"/>
            <a:ext cx="7047928" cy="707886"/>
          </a:xfrm>
          <a:prstGeom prst="rect">
            <a:avLst/>
          </a:prstGeom>
          <a:noFill/>
          <a:ln>
            <a:noFill/>
          </a:ln>
        </p:spPr>
        <p:txBody>
          <a:bodyPr wrap="square" rtlCol="0">
            <a:spAutoFit/>
          </a:bodyPr>
          <a:lstStyle/>
          <a:p>
            <a:pPr algn="ctr"/>
            <a:r>
              <a:rPr lang="en-US" sz="4000" dirty="0">
                <a:solidFill>
                  <a:schemeClr val="bg1"/>
                </a:solidFill>
                <a:latin typeface="+mj-lt"/>
              </a:rPr>
              <a:t>Thank you for </a:t>
            </a:r>
            <a:r>
              <a:rPr lang="en-US" sz="4000">
                <a:solidFill>
                  <a:schemeClr val="bg1"/>
                </a:solidFill>
                <a:latin typeface="+mj-lt"/>
              </a:rPr>
              <a:t>your attention!</a:t>
            </a:r>
            <a:endParaRPr lang="en-US" sz="4000" dirty="0">
              <a:solidFill>
                <a:schemeClr val="bg1"/>
              </a:solidFill>
              <a:latin typeface="+mj-lt"/>
            </a:endParaRPr>
          </a:p>
        </p:txBody>
      </p:sp>
    </p:spTree>
    <p:extLst>
      <p:ext uri="{BB962C8B-B14F-4D97-AF65-F5344CB8AC3E}">
        <p14:creationId xmlns:p14="http://schemas.microsoft.com/office/powerpoint/2010/main" val="88373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038DCE-22B2-4BA6-AC73-B0EA3A5FAD10}"/>
              </a:ext>
            </a:extLst>
          </p:cNvPr>
          <p:cNvSpPr>
            <a:spLocks noGrp="1"/>
          </p:cNvSpPr>
          <p:nvPr>
            <p:ph type="body" idx="1"/>
          </p:nvPr>
        </p:nvSpPr>
        <p:spPr>
          <a:xfrm>
            <a:off x="166312" y="1106161"/>
            <a:ext cx="4780442" cy="1686154"/>
          </a:xfrm>
        </p:spPr>
        <p:txBody>
          <a:bodyPr>
            <a:normAutofit/>
          </a:bodyPr>
          <a:lstStyle/>
          <a:p>
            <a:pPr marL="0" indent="0">
              <a:lnSpc>
                <a:spcPct val="120000"/>
              </a:lnSpc>
              <a:buNone/>
            </a:pPr>
            <a:r>
              <a:rPr lang="en-US" sz="2100" dirty="0">
                <a:solidFill>
                  <a:srgbClr val="EC9000"/>
                </a:solidFill>
              </a:rPr>
              <a:t>We study the </a:t>
            </a:r>
            <a:r>
              <a:rPr lang="en-US" sz="2100" b="1" dirty="0">
                <a:solidFill>
                  <a:srgbClr val="EC9000"/>
                </a:solidFill>
              </a:rPr>
              <a:t>disclosure informativeness </a:t>
            </a:r>
            <a:r>
              <a:rPr lang="en-US" sz="2100" dirty="0">
                <a:solidFill>
                  <a:srgbClr val="EC9000"/>
                </a:solidFill>
              </a:rPr>
              <a:t>of German annual reports under a </a:t>
            </a:r>
            <a:r>
              <a:rPr lang="en-US" sz="2100" b="1" dirty="0">
                <a:solidFill>
                  <a:srgbClr val="EC9000"/>
                </a:solidFill>
              </a:rPr>
              <a:t>centralized reporting platform</a:t>
            </a:r>
            <a:r>
              <a:rPr lang="en-US" sz="2100" dirty="0">
                <a:solidFill>
                  <a:srgbClr val="EC9000"/>
                </a:solidFill>
              </a:rPr>
              <a:t>.</a:t>
            </a:r>
            <a:endParaRPr lang="en-US" sz="2100" b="1" dirty="0">
              <a:solidFill>
                <a:srgbClr val="EC9000"/>
              </a:solidFill>
            </a:endParaRPr>
          </a:p>
        </p:txBody>
      </p:sp>
      <p:sp>
        <p:nvSpPr>
          <p:cNvPr id="5" name="Title 4">
            <a:extLst>
              <a:ext uri="{FF2B5EF4-FFF2-40B4-BE49-F238E27FC236}">
                <a16:creationId xmlns:a16="http://schemas.microsoft.com/office/drawing/2014/main" id="{0BB4FF3A-83AA-A71C-F4A6-71FA7799E90E}"/>
              </a:ext>
            </a:extLst>
          </p:cNvPr>
          <p:cNvSpPr>
            <a:spLocks noGrp="1"/>
          </p:cNvSpPr>
          <p:nvPr>
            <p:ph type="title"/>
          </p:nvPr>
        </p:nvSpPr>
        <p:spPr>
          <a:xfrm>
            <a:off x="356401" y="422053"/>
            <a:ext cx="2551691" cy="523220"/>
          </a:xfrm>
        </p:spPr>
        <p:txBody>
          <a:bodyPr/>
          <a:lstStyle/>
          <a:p>
            <a:r>
              <a:rPr lang="en-US" dirty="0">
                <a:solidFill>
                  <a:srgbClr val="14686B"/>
                </a:solidFill>
              </a:rPr>
              <a:t>In a nutshell</a:t>
            </a:r>
          </a:p>
        </p:txBody>
      </p:sp>
      <p:sp>
        <p:nvSpPr>
          <p:cNvPr id="12" name="Text Placeholder 11">
            <a:extLst>
              <a:ext uri="{FF2B5EF4-FFF2-40B4-BE49-F238E27FC236}">
                <a16:creationId xmlns:a16="http://schemas.microsoft.com/office/drawing/2014/main" id="{E7F65EC8-83D2-972C-2EDA-9073017A2D00}"/>
              </a:ext>
            </a:extLst>
          </p:cNvPr>
          <p:cNvSpPr>
            <a:spLocks noGrp="1"/>
          </p:cNvSpPr>
          <p:nvPr>
            <p:ph type="body" sz="quarter" idx="17"/>
          </p:nvPr>
        </p:nvSpPr>
        <p:spPr/>
        <p:txBody>
          <a:bodyPr/>
          <a:lstStyle/>
          <a:p>
            <a:r>
              <a:rPr lang="en-US" dirty="0"/>
              <a:t> </a:t>
            </a:r>
          </a:p>
        </p:txBody>
      </p:sp>
      <p:sp>
        <p:nvSpPr>
          <p:cNvPr id="10" name="Text Placeholder 5">
            <a:extLst>
              <a:ext uri="{FF2B5EF4-FFF2-40B4-BE49-F238E27FC236}">
                <a16:creationId xmlns:a16="http://schemas.microsoft.com/office/drawing/2014/main" id="{DD55F35E-16D2-2ED4-7290-FA60823D9EFC}"/>
              </a:ext>
            </a:extLst>
          </p:cNvPr>
          <p:cNvSpPr txBox="1">
            <a:spLocks/>
          </p:cNvSpPr>
          <p:nvPr/>
        </p:nvSpPr>
        <p:spPr>
          <a:xfrm>
            <a:off x="4623228" y="1127158"/>
            <a:ext cx="4409631" cy="2162722"/>
          </a:xfrm>
          <a:prstGeom prst="rect">
            <a:avLst/>
          </a:prstGeom>
        </p:spPr>
        <p:txBody>
          <a:bodyPr vert="horz" lIns="68580" tIns="34290" rIns="68580" bIns="34290" rtlCol="0" anchor="t">
            <a:normAutofit/>
          </a:bodyPr>
          <a:lstStyle>
            <a:lvl1pPr marL="0" marR="0" indent="0" defTabSz="914400" eaLnBrk="1" latinLnBrk="0" hangingPunct="1">
              <a:lnSpc>
                <a:spcPct val="120000"/>
              </a:lnSpc>
              <a:spcBef>
                <a:spcPts val="600"/>
              </a:spcBef>
              <a:buClr>
                <a:schemeClr val="accent1"/>
              </a:buClr>
              <a:buSzTx/>
              <a:buFont typeface="Arial" panose="020B0604020202020204" pitchFamily="34" charset="0"/>
              <a:buNone/>
              <a:tabLst/>
              <a:defRPr sz="2800">
                <a:latin typeface="+mn-lt"/>
                <a:ea typeface="+mn-ea"/>
                <a:cs typeface="+mn-cs"/>
              </a:defRPr>
            </a:lvl1pPr>
            <a:lvl2pPr marL="758700" marR="0" indent="-285750" defTabSz="914400" eaLnBrk="1" latinLnBrk="0" hangingPunct="1">
              <a:lnSpc>
                <a:spcPts val="2100"/>
              </a:lnSpc>
              <a:spcBef>
                <a:spcPts val="600"/>
              </a:spcBef>
              <a:buClr>
                <a:schemeClr val="accent1"/>
              </a:buClr>
              <a:buSzTx/>
              <a:buFont typeface="Arial" panose="020B0604020202020204" pitchFamily="34" charset="0"/>
              <a:buChar char="•"/>
              <a:tabLst/>
              <a:defRPr sz="1800">
                <a:latin typeface="+mn-lt"/>
                <a:ea typeface="+mn-ea"/>
              </a:defRPr>
            </a:lvl2pPr>
            <a:lvl3pPr marL="1143000" marR="0" indent="-270000" defTabSz="914400" eaLnBrk="1" latinLnBrk="0" hangingPunct="1">
              <a:lnSpc>
                <a:spcPts val="2100"/>
              </a:lnSpc>
              <a:spcBef>
                <a:spcPts val="600"/>
              </a:spcBef>
              <a:buClr>
                <a:schemeClr val="accent1"/>
              </a:buClr>
              <a:buSzTx/>
              <a:buFont typeface="Symbol" pitchFamily="2" charset="2"/>
              <a:buChar char="-"/>
              <a:tabLst/>
              <a:defRPr sz="1600">
                <a:latin typeface="+mn-lt"/>
                <a:ea typeface="+mn-ea"/>
              </a:defRPr>
            </a:lvl3pPr>
            <a:lvl4pPr marL="1600200" marR="0" indent="-270000" defTabSz="914400" eaLnBrk="1" latinLnBrk="0" hangingPunct="1">
              <a:lnSpc>
                <a:spcPts val="2100"/>
              </a:lnSpc>
              <a:spcBef>
                <a:spcPts val="600"/>
              </a:spcBef>
              <a:buClr>
                <a:schemeClr val="accent1"/>
              </a:buClr>
              <a:buSzTx/>
              <a:buFont typeface="Wingdings" panose="05000000000000000000" pitchFamily="2" charset="2"/>
              <a:buChar char="§"/>
              <a:tabLst/>
              <a:defRPr sz="1600">
                <a:latin typeface="+mn-lt"/>
                <a:ea typeface="+mn-ea"/>
              </a:defRPr>
            </a:lvl4pPr>
            <a:lvl5pPr marL="2057400" marR="0" indent="-270000" defTabSz="914400" eaLnBrk="1" latinLnBrk="0" hangingPunct="1">
              <a:lnSpc>
                <a:spcPts val="2100"/>
              </a:lnSpc>
              <a:spcBef>
                <a:spcPts val="600"/>
              </a:spcBef>
              <a:buClr>
                <a:srgbClr val="008990"/>
              </a:buClr>
              <a:buSzTx/>
              <a:buFont typeface="Wingdings" panose="05000000000000000000" pitchFamily="2" charset="2"/>
              <a:buChar char="§"/>
              <a:tabLst/>
              <a:defRPr sz="1600">
                <a:latin typeface="+mn-lt"/>
                <a:ea typeface="+mn-ea"/>
              </a:defRPr>
            </a:lvl5pPr>
            <a:lvl6pPr indent="0" fontAlgn="base">
              <a:spcBef>
                <a:spcPct val="20000"/>
              </a:spcBef>
              <a:spcAft>
                <a:spcPct val="0"/>
              </a:spcAft>
              <a:buNone/>
              <a:defRPr sz="1400">
                <a:latin typeface="+mn-lt"/>
                <a:ea typeface="+mn-ea"/>
              </a:defRPr>
            </a:lvl6pPr>
            <a:lvl7pPr indent="0" fontAlgn="base">
              <a:spcBef>
                <a:spcPct val="20000"/>
              </a:spcBef>
              <a:spcAft>
                <a:spcPct val="0"/>
              </a:spcAft>
              <a:buNone/>
              <a:defRPr sz="1400">
                <a:latin typeface="+mn-lt"/>
                <a:ea typeface="+mn-ea"/>
              </a:defRPr>
            </a:lvl7pPr>
            <a:lvl8pPr indent="0" fontAlgn="base">
              <a:spcBef>
                <a:spcPct val="20000"/>
              </a:spcBef>
              <a:spcAft>
                <a:spcPct val="0"/>
              </a:spcAft>
              <a:buNone/>
              <a:defRPr sz="1400">
                <a:latin typeface="+mn-lt"/>
                <a:ea typeface="+mn-ea"/>
              </a:defRPr>
            </a:lvl8pPr>
            <a:lvl9pPr indent="0" fontAlgn="base">
              <a:spcBef>
                <a:spcPct val="20000"/>
              </a:spcBef>
              <a:spcAft>
                <a:spcPct val="0"/>
              </a:spcAft>
              <a:buNone/>
              <a:defRPr sz="1400">
                <a:latin typeface="+mn-lt"/>
                <a:ea typeface="+mn-ea"/>
              </a:defRPr>
            </a:lvl9pPr>
          </a:lstStyle>
          <a:p>
            <a:pPr algn="r"/>
            <a:r>
              <a:rPr lang="en-US" sz="2100" dirty="0">
                <a:solidFill>
                  <a:schemeClr val="accent4"/>
                </a:solidFill>
              </a:rPr>
              <a:t>To offer </a:t>
            </a:r>
            <a:r>
              <a:rPr lang="en-US" sz="2100" b="1" dirty="0">
                <a:solidFill>
                  <a:schemeClr val="accent4"/>
                </a:solidFill>
              </a:rPr>
              <a:t>crucial insights </a:t>
            </a:r>
            <a:r>
              <a:rPr lang="en-US" sz="2100" dirty="0">
                <a:solidFill>
                  <a:schemeClr val="accent4"/>
                </a:solidFill>
              </a:rPr>
              <a:t>for the on-going reform toward an integrated European Single Access Point (ESAP).</a:t>
            </a:r>
            <a:endParaRPr lang="en-US" sz="2100" dirty="0">
              <a:solidFill>
                <a:srgbClr val="C00000"/>
              </a:solidFill>
            </a:endParaRPr>
          </a:p>
        </p:txBody>
      </p:sp>
      <p:sp>
        <p:nvSpPr>
          <p:cNvPr id="11" name="Text Placeholder 5">
            <a:extLst>
              <a:ext uri="{FF2B5EF4-FFF2-40B4-BE49-F238E27FC236}">
                <a16:creationId xmlns:a16="http://schemas.microsoft.com/office/drawing/2014/main" id="{24443292-AE38-3936-E26E-C546143F2BDB}"/>
              </a:ext>
            </a:extLst>
          </p:cNvPr>
          <p:cNvSpPr txBox="1">
            <a:spLocks/>
          </p:cNvSpPr>
          <p:nvPr/>
        </p:nvSpPr>
        <p:spPr>
          <a:xfrm>
            <a:off x="788419" y="3683401"/>
            <a:ext cx="7342092" cy="1686154"/>
          </a:xfrm>
          <a:prstGeom prst="rect">
            <a:avLst/>
          </a:prstGeom>
        </p:spPr>
        <p:txBody>
          <a:bodyPr vert="horz" lIns="68580" tIns="34290" rIns="68580" bIns="34290" rtlCol="0" anchor="t">
            <a:normAutofit/>
          </a:bodyPr>
          <a:lstStyle>
            <a:lvl1pPr marL="0" marR="0" indent="0" defTabSz="914400" eaLnBrk="1" latinLnBrk="0" hangingPunct="1">
              <a:lnSpc>
                <a:spcPct val="120000"/>
              </a:lnSpc>
              <a:spcBef>
                <a:spcPts val="600"/>
              </a:spcBef>
              <a:buClr>
                <a:schemeClr val="accent1"/>
              </a:buClr>
              <a:buSzTx/>
              <a:buFont typeface="Arial" panose="020B0604020202020204" pitchFamily="34" charset="0"/>
              <a:buNone/>
              <a:tabLst/>
              <a:defRPr sz="2800">
                <a:latin typeface="+mn-lt"/>
                <a:ea typeface="+mn-ea"/>
                <a:cs typeface="+mn-cs"/>
              </a:defRPr>
            </a:lvl1pPr>
            <a:lvl2pPr marL="758700" marR="0" indent="-285750" defTabSz="914400" eaLnBrk="1" latinLnBrk="0" hangingPunct="1">
              <a:lnSpc>
                <a:spcPts val="2100"/>
              </a:lnSpc>
              <a:spcBef>
                <a:spcPts val="600"/>
              </a:spcBef>
              <a:buClr>
                <a:schemeClr val="accent1"/>
              </a:buClr>
              <a:buSzTx/>
              <a:buFont typeface="Arial" panose="020B0604020202020204" pitchFamily="34" charset="0"/>
              <a:buChar char="•"/>
              <a:tabLst/>
              <a:defRPr sz="1800">
                <a:latin typeface="+mn-lt"/>
                <a:ea typeface="+mn-ea"/>
              </a:defRPr>
            </a:lvl2pPr>
            <a:lvl3pPr marL="1143000" marR="0" indent="-270000" defTabSz="914400" eaLnBrk="1" latinLnBrk="0" hangingPunct="1">
              <a:lnSpc>
                <a:spcPts val="2100"/>
              </a:lnSpc>
              <a:spcBef>
                <a:spcPts val="600"/>
              </a:spcBef>
              <a:buClr>
                <a:schemeClr val="accent1"/>
              </a:buClr>
              <a:buSzTx/>
              <a:buFont typeface="Symbol" pitchFamily="2" charset="2"/>
              <a:buChar char="-"/>
              <a:tabLst/>
              <a:defRPr sz="1600">
                <a:latin typeface="+mn-lt"/>
                <a:ea typeface="+mn-ea"/>
              </a:defRPr>
            </a:lvl3pPr>
            <a:lvl4pPr marL="1600200" marR="0" indent="-270000" defTabSz="914400" eaLnBrk="1" latinLnBrk="0" hangingPunct="1">
              <a:lnSpc>
                <a:spcPts val="2100"/>
              </a:lnSpc>
              <a:spcBef>
                <a:spcPts val="600"/>
              </a:spcBef>
              <a:buClr>
                <a:schemeClr val="accent1"/>
              </a:buClr>
              <a:buSzTx/>
              <a:buFont typeface="Wingdings" panose="05000000000000000000" pitchFamily="2" charset="2"/>
              <a:buChar char="§"/>
              <a:tabLst/>
              <a:defRPr sz="1600">
                <a:latin typeface="+mn-lt"/>
                <a:ea typeface="+mn-ea"/>
              </a:defRPr>
            </a:lvl4pPr>
            <a:lvl5pPr marL="2057400" marR="0" indent="-270000" defTabSz="914400" eaLnBrk="1" latinLnBrk="0" hangingPunct="1">
              <a:lnSpc>
                <a:spcPts val="2100"/>
              </a:lnSpc>
              <a:spcBef>
                <a:spcPts val="600"/>
              </a:spcBef>
              <a:buClr>
                <a:srgbClr val="008990"/>
              </a:buClr>
              <a:buSzTx/>
              <a:buFont typeface="Wingdings" panose="05000000000000000000" pitchFamily="2" charset="2"/>
              <a:buChar char="§"/>
              <a:tabLst/>
              <a:defRPr sz="1600">
                <a:latin typeface="+mn-lt"/>
                <a:ea typeface="+mn-ea"/>
              </a:defRPr>
            </a:lvl5pPr>
            <a:lvl6pPr indent="0" fontAlgn="base">
              <a:spcBef>
                <a:spcPct val="20000"/>
              </a:spcBef>
              <a:spcAft>
                <a:spcPct val="0"/>
              </a:spcAft>
              <a:buNone/>
              <a:defRPr sz="1400">
                <a:latin typeface="+mn-lt"/>
                <a:ea typeface="+mn-ea"/>
              </a:defRPr>
            </a:lvl6pPr>
            <a:lvl7pPr indent="0" fontAlgn="base">
              <a:spcBef>
                <a:spcPct val="20000"/>
              </a:spcBef>
              <a:spcAft>
                <a:spcPct val="0"/>
              </a:spcAft>
              <a:buNone/>
              <a:defRPr sz="1400">
                <a:latin typeface="+mn-lt"/>
                <a:ea typeface="+mn-ea"/>
              </a:defRPr>
            </a:lvl7pPr>
            <a:lvl8pPr indent="0" fontAlgn="base">
              <a:spcBef>
                <a:spcPct val="20000"/>
              </a:spcBef>
              <a:spcAft>
                <a:spcPct val="0"/>
              </a:spcAft>
              <a:buNone/>
              <a:defRPr sz="1400">
                <a:latin typeface="+mn-lt"/>
                <a:ea typeface="+mn-ea"/>
              </a:defRPr>
            </a:lvl8pPr>
            <a:lvl9pPr indent="0" fontAlgn="base">
              <a:spcBef>
                <a:spcPct val="20000"/>
              </a:spcBef>
              <a:spcAft>
                <a:spcPct val="0"/>
              </a:spcAft>
              <a:buNone/>
              <a:defRPr sz="1400">
                <a:latin typeface="+mn-lt"/>
                <a:ea typeface="+mn-ea"/>
              </a:defRPr>
            </a:lvl9pPr>
          </a:lstStyle>
          <a:p>
            <a:pPr marL="342900" indent="-342900">
              <a:lnSpc>
                <a:spcPct val="110000"/>
              </a:lnSpc>
              <a:spcBef>
                <a:spcPts val="0"/>
              </a:spcBef>
              <a:buFont typeface="Arial" panose="020B0604020202020204" pitchFamily="34" charset="0"/>
              <a:buChar char="•"/>
            </a:pPr>
            <a:r>
              <a:rPr lang="en-US" sz="2100" dirty="0">
                <a:solidFill>
                  <a:schemeClr val="accent1"/>
                </a:solidFill>
              </a:rPr>
              <a:t>Applying BERT: a language embedding model</a:t>
            </a:r>
          </a:p>
          <a:p>
            <a:pPr marL="342900" indent="-342900">
              <a:lnSpc>
                <a:spcPct val="110000"/>
              </a:lnSpc>
              <a:spcBef>
                <a:spcPts val="0"/>
              </a:spcBef>
              <a:buFont typeface="Arial" panose="020B0604020202020204" pitchFamily="34" charset="0"/>
              <a:buChar char="•"/>
            </a:pPr>
            <a:r>
              <a:rPr lang="en-US" sz="2100" dirty="0">
                <a:solidFill>
                  <a:schemeClr val="accent1"/>
                </a:solidFill>
              </a:rPr>
              <a:t>Using a novel measure of disclosure informativeness that captures the semantic changes in annual reports.</a:t>
            </a:r>
          </a:p>
          <a:p>
            <a:pPr marL="342900" indent="-342900">
              <a:lnSpc>
                <a:spcPct val="110000"/>
              </a:lnSpc>
              <a:spcBef>
                <a:spcPts val="0"/>
              </a:spcBef>
              <a:buFont typeface="Arial" panose="020B0604020202020204" pitchFamily="34" charset="0"/>
              <a:buChar char="•"/>
            </a:pPr>
            <a:r>
              <a:rPr lang="en-US" sz="2100" dirty="0">
                <a:solidFill>
                  <a:schemeClr val="accent4"/>
                </a:solidFill>
              </a:rPr>
              <a:t>Findings: </a:t>
            </a:r>
          </a:p>
        </p:txBody>
      </p:sp>
      <p:grpSp>
        <p:nvGrpSpPr>
          <p:cNvPr id="2" name="Group 1">
            <a:extLst>
              <a:ext uri="{FF2B5EF4-FFF2-40B4-BE49-F238E27FC236}">
                <a16:creationId xmlns:a16="http://schemas.microsoft.com/office/drawing/2014/main" id="{365FB18D-43DB-233A-AC60-57024D837F45}"/>
              </a:ext>
            </a:extLst>
          </p:cNvPr>
          <p:cNvGrpSpPr/>
          <p:nvPr/>
        </p:nvGrpSpPr>
        <p:grpSpPr>
          <a:xfrm>
            <a:off x="2402185" y="1588958"/>
            <a:ext cx="3834847" cy="2063839"/>
            <a:chOff x="4414072" y="2221508"/>
            <a:chExt cx="2957146" cy="2272687"/>
          </a:xfrm>
        </p:grpSpPr>
        <p:graphicFrame>
          <p:nvGraphicFramePr>
            <p:cNvPr id="8" name="Diagram 7">
              <a:extLst>
                <a:ext uri="{FF2B5EF4-FFF2-40B4-BE49-F238E27FC236}">
                  <a16:creationId xmlns:a16="http://schemas.microsoft.com/office/drawing/2014/main" id="{395E9483-7A33-961C-B772-AE31A61F1CED}"/>
                </a:ext>
              </a:extLst>
            </p:cNvPr>
            <p:cNvGraphicFramePr/>
            <p:nvPr>
              <p:extLst>
                <p:ext uri="{D42A27DB-BD31-4B8C-83A1-F6EECF244321}">
                  <p14:modId xmlns:p14="http://schemas.microsoft.com/office/powerpoint/2010/main" val="2323112947"/>
                </p:ext>
              </p:extLst>
            </p:nvPr>
          </p:nvGraphicFramePr>
          <p:xfrm>
            <a:off x="4956266" y="2675733"/>
            <a:ext cx="2073604" cy="180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8EF15CA9-6D4B-8E47-0CE7-D2F045036FA2}"/>
                </a:ext>
              </a:extLst>
            </p:cNvPr>
            <p:cNvCxnSpPr/>
            <p:nvPr/>
          </p:nvCxnSpPr>
          <p:spPr bwMode="auto">
            <a:xfrm flipV="1">
              <a:off x="5993068" y="2221508"/>
              <a:ext cx="0" cy="629036"/>
            </a:xfrm>
            <a:prstGeom prst="line">
              <a:avLst/>
            </a:prstGeom>
            <a:solidFill>
              <a:schemeClr val="accent1"/>
            </a:solidFill>
            <a:ln w="9525" cap="flat" cmpd="sng" algn="ctr">
              <a:solidFill>
                <a:schemeClr val="bg1">
                  <a:lumMod val="65000"/>
                  <a:alpha val="40884"/>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301A03B1-6197-EB84-4C95-A2328D9ACF04}"/>
                </a:ext>
              </a:extLst>
            </p:cNvPr>
            <p:cNvCxnSpPr/>
            <p:nvPr/>
          </p:nvCxnSpPr>
          <p:spPr bwMode="auto">
            <a:xfrm flipV="1">
              <a:off x="4414072" y="4030870"/>
              <a:ext cx="802341" cy="463325"/>
            </a:xfrm>
            <a:prstGeom prst="line">
              <a:avLst/>
            </a:prstGeom>
            <a:solidFill>
              <a:schemeClr val="accent1"/>
            </a:solidFill>
            <a:ln w="9525" cap="flat" cmpd="sng" algn="ctr">
              <a:solidFill>
                <a:schemeClr val="bg1">
                  <a:lumMod val="65000"/>
                  <a:alpha val="40884"/>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378172B9-6C45-287E-78E7-C1648172E60D}"/>
                </a:ext>
              </a:extLst>
            </p:cNvPr>
            <p:cNvCxnSpPr/>
            <p:nvPr/>
          </p:nvCxnSpPr>
          <p:spPr bwMode="auto">
            <a:xfrm>
              <a:off x="6688522" y="3951842"/>
              <a:ext cx="682696" cy="463325"/>
            </a:xfrm>
            <a:prstGeom prst="line">
              <a:avLst/>
            </a:prstGeom>
            <a:solidFill>
              <a:schemeClr val="accent1"/>
            </a:solidFill>
            <a:ln w="9525" cap="flat" cmpd="sng" algn="ctr">
              <a:solidFill>
                <a:schemeClr val="bg1">
                  <a:lumMod val="65000"/>
                  <a:alpha val="40884"/>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7" name="TextBox 6">
            <a:extLst>
              <a:ext uri="{FF2B5EF4-FFF2-40B4-BE49-F238E27FC236}">
                <a16:creationId xmlns:a16="http://schemas.microsoft.com/office/drawing/2014/main" id="{9F94FB90-5E6E-B46F-1EDF-615729714767}"/>
              </a:ext>
            </a:extLst>
          </p:cNvPr>
          <p:cNvSpPr txBox="1"/>
          <p:nvPr/>
        </p:nvSpPr>
        <p:spPr>
          <a:xfrm>
            <a:off x="1166506" y="5311116"/>
            <a:ext cx="1938800" cy="1007475"/>
          </a:xfrm>
          <a:prstGeom prst="rect">
            <a:avLst/>
          </a:prstGeom>
          <a:solidFill>
            <a:schemeClr val="accent4"/>
          </a:solidFill>
          <a:ln>
            <a:solidFill>
              <a:schemeClr val="accent4"/>
            </a:solidFill>
          </a:ln>
        </p:spPr>
        <p:txBody>
          <a:bodyPr wrap="none" rtlCol="0" anchor="ctr">
            <a:noAutofit/>
          </a:bodyPr>
          <a:lstStyle/>
          <a:p>
            <a:pPr algn="ctr"/>
            <a:r>
              <a:rPr lang="en-US" sz="2100" b="1" dirty="0">
                <a:solidFill>
                  <a:schemeClr val="bg1"/>
                </a:solidFill>
                <a:latin typeface="+mj-lt"/>
              </a:rPr>
              <a:t>Disclosure </a:t>
            </a:r>
          </a:p>
          <a:p>
            <a:pPr algn="ctr"/>
            <a:r>
              <a:rPr lang="en-US" sz="2100" b="1" dirty="0">
                <a:solidFill>
                  <a:schemeClr val="bg1"/>
                </a:solidFill>
                <a:latin typeface="+mj-lt"/>
              </a:rPr>
              <a:t>Informativeness</a:t>
            </a:r>
          </a:p>
        </p:txBody>
      </p:sp>
      <p:sp>
        <p:nvSpPr>
          <p:cNvPr id="9" name="TextBox 8">
            <a:extLst>
              <a:ext uri="{FF2B5EF4-FFF2-40B4-BE49-F238E27FC236}">
                <a16:creationId xmlns:a16="http://schemas.microsoft.com/office/drawing/2014/main" id="{9CD9438B-2554-1843-1C05-E293BD78C646}"/>
              </a:ext>
            </a:extLst>
          </p:cNvPr>
          <p:cNvSpPr txBox="1"/>
          <p:nvPr/>
        </p:nvSpPr>
        <p:spPr>
          <a:xfrm>
            <a:off x="5594732" y="5311117"/>
            <a:ext cx="2790829" cy="415498"/>
          </a:xfrm>
          <a:prstGeom prst="rect">
            <a:avLst/>
          </a:prstGeom>
          <a:noFill/>
          <a:ln>
            <a:solidFill>
              <a:schemeClr val="accent3"/>
            </a:solidFill>
          </a:ln>
        </p:spPr>
        <p:txBody>
          <a:bodyPr wrap="none" rtlCol="0">
            <a:spAutoFit/>
          </a:bodyPr>
          <a:lstStyle/>
          <a:p>
            <a:pPr algn="ctr"/>
            <a:r>
              <a:rPr lang="en-US" sz="2100" dirty="0">
                <a:latin typeface="+mj-lt"/>
              </a:rPr>
              <a:t>Information Asymmetry</a:t>
            </a:r>
          </a:p>
        </p:txBody>
      </p:sp>
      <p:sp>
        <p:nvSpPr>
          <p:cNvPr id="13" name="TextBox 12">
            <a:extLst>
              <a:ext uri="{FF2B5EF4-FFF2-40B4-BE49-F238E27FC236}">
                <a16:creationId xmlns:a16="http://schemas.microsoft.com/office/drawing/2014/main" id="{C20F571D-CE17-2E2A-69CA-EE723D012AA3}"/>
              </a:ext>
            </a:extLst>
          </p:cNvPr>
          <p:cNvSpPr txBox="1"/>
          <p:nvPr/>
        </p:nvSpPr>
        <p:spPr>
          <a:xfrm>
            <a:off x="5594732" y="5903094"/>
            <a:ext cx="2790829" cy="415498"/>
          </a:xfrm>
          <a:prstGeom prst="rect">
            <a:avLst/>
          </a:prstGeom>
          <a:noFill/>
          <a:ln>
            <a:solidFill>
              <a:schemeClr val="accent3"/>
            </a:solidFill>
          </a:ln>
        </p:spPr>
        <p:txBody>
          <a:bodyPr wrap="none" rtlCol="0">
            <a:noAutofit/>
          </a:bodyPr>
          <a:lstStyle/>
          <a:p>
            <a:pPr algn="ctr"/>
            <a:r>
              <a:rPr lang="en-US" sz="2100" dirty="0">
                <a:latin typeface="+mj-lt"/>
              </a:rPr>
              <a:t>Earnings Quality</a:t>
            </a:r>
          </a:p>
        </p:txBody>
      </p:sp>
      <p:sp>
        <p:nvSpPr>
          <p:cNvPr id="16" name="Down Arrow 15">
            <a:extLst>
              <a:ext uri="{FF2B5EF4-FFF2-40B4-BE49-F238E27FC236}">
                <a16:creationId xmlns:a16="http://schemas.microsoft.com/office/drawing/2014/main" id="{E19BEEFA-15E7-58A0-59FA-01CA62AA6E20}"/>
              </a:ext>
            </a:extLst>
          </p:cNvPr>
          <p:cNvSpPr/>
          <p:nvPr/>
        </p:nvSpPr>
        <p:spPr bwMode="auto">
          <a:xfrm>
            <a:off x="5261547" y="5341096"/>
            <a:ext cx="224853" cy="415499"/>
          </a:xfrm>
          <a:prstGeom prst="downArrow">
            <a:avLst/>
          </a:prstGeom>
          <a:solidFill>
            <a:schemeClr val="accent3"/>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Down Arrow 16">
            <a:extLst>
              <a:ext uri="{FF2B5EF4-FFF2-40B4-BE49-F238E27FC236}">
                <a16:creationId xmlns:a16="http://schemas.microsoft.com/office/drawing/2014/main" id="{CF369ED7-B218-720A-40BF-81422879B624}"/>
              </a:ext>
            </a:extLst>
          </p:cNvPr>
          <p:cNvSpPr/>
          <p:nvPr/>
        </p:nvSpPr>
        <p:spPr bwMode="auto">
          <a:xfrm rot="10800000">
            <a:off x="5261546" y="5903094"/>
            <a:ext cx="224853" cy="415499"/>
          </a:xfrm>
          <a:prstGeom prst="downArrow">
            <a:avLst/>
          </a:prstGeom>
          <a:solidFill>
            <a:schemeClr val="accent3"/>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ight Arrow 18">
            <a:extLst>
              <a:ext uri="{FF2B5EF4-FFF2-40B4-BE49-F238E27FC236}">
                <a16:creationId xmlns:a16="http://schemas.microsoft.com/office/drawing/2014/main" id="{4097BF6F-16AB-B235-54FF-9460BDB68835}"/>
              </a:ext>
            </a:extLst>
          </p:cNvPr>
          <p:cNvSpPr/>
          <p:nvPr/>
        </p:nvSpPr>
        <p:spPr bwMode="auto">
          <a:xfrm>
            <a:off x="3420095" y="5333078"/>
            <a:ext cx="1733117" cy="1007475"/>
          </a:xfrm>
          <a:prstGeom prst="rightArrow">
            <a:avLst/>
          </a:prstGeom>
          <a:noFill/>
          <a:ln w="9525" cap="flat" cmpd="sng" algn="ctr">
            <a:solidFill>
              <a:srgbClr val="14686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Associated with </a:t>
            </a:r>
          </a:p>
        </p:txBody>
      </p:sp>
      <p:sp>
        <p:nvSpPr>
          <p:cNvPr id="3" name="TextBox 2">
            <a:extLst>
              <a:ext uri="{FF2B5EF4-FFF2-40B4-BE49-F238E27FC236}">
                <a16:creationId xmlns:a16="http://schemas.microsoft.com/office/drawing/2014/main" id="{CEE1DDAF-83BC-FDCE-3F31-4BC8A7F88A1F}"/>
              </a:ext>
            </a:extLst>
          </p:cNvPr>
          <p:cNvSpPr txBox="1"/>
          <p:nvPr/>
        </p:nvSpPr>
        <p:spPr>
          <a:xfrm>
            <a:off x="3152556" y="4903717"/>
            <a:ext cx="2641813" cy="400110"/>
          </a:xfrm>
          <a:prstGeom prst="rect">
            <a:avLst/>
          </a:prstGeom>
          <a:noFill/>
          <a:ln>
            <a:solidFill>
              <a:schemeClr val="accent4"/>
            </a:solidFill>
          </a:ln>
        </p:spPr>
        <p:txBody>
          <a:bodyPr wrap="none" rtlCol="0">
            <a:spAutoFit/>
          </a:bodyPr>
          <a:lstStyle/>
          <a:p>
            <a:pPr algn="ctr"/>
            <a:r>
              <a:rPr lang="en-US" sz="2000" b="1" dirty="0">
                <a:solidFill>
                  <a:schemeClr val="accent4"/>
                </a:solidFill>
                <a:latin typeface="+mj-lt"/>
              </a:rPr>
              <a:t>Disappeared after ESEF</a:t>
            </a:r>
          </a:p>
        </p:txBody>
      </p:sp>
    </p:spTree>
    <p:extLst>
      <p:ext uri="{BB962C8B-B14F-4D97-AF65-F5344CB8AC3E}">
        <p14:creationId xmlns:p14="http://schemas.microsoft.com/office/powerpoint/2010/main" val="21595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9" grpId="0" animBg="1"/>
      <p:bldP spid="13" grpId="0" animBg="1"/>
      <p:bldP spid="16" grpId="0" animBg="1"/>
      <p:bldP spid="17" grpId="0" animBg="1"/>
      <p:bldP spid="19"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3DD29-BCA9-6631-AC98-C3CEFC5AAD92}"/>
              </a:ext>
            </a:extLst>
          </p:cNvPr>
          <p:cNvSpPr>
            <a:spLocks noGrp="1"/>
          </p:cNvSpPr>
          <p:nvPr>
            <p:ph type="body" idx="1"/>
          </p:nvPr>
        </p:nvSpPr>
        <p:spPr>
          <a:xfrm>
            <a:off x="356398" y="1454045"/>
            <a:ext cx="8489428" cy="5455337"/>
          </a:xfrm>
        </p:spPr>
        <p:txBody>
          <a:bodyPr>
            <a:normAutofit/>
          </a:bodyPr>
          <a:lstStyle/>
          <a:p>
            <a:pPr marL="0" indent="0">
              <a:buNone/>
            </a:pPr>
            <a:r>
              <a:rPr lang="en-US" b="1" dirty="0"/>
              <a:t>Why do we study disclosure informativeness in </a:t>
            </a:r>
            <a:r>
              <a:rPr lang="en-US" b="1" dirty="0">
                <a:solidFill>
                  <a:srgbClr val="14686B"/>
                </a:solidFill>
              </a:rPr>
              <a:t>Germany</a:t>
            </a:r>
            <a:r>
              <a:rPr lang="en-US" b="1" dirty="0"/>
              <a:t>?</a:t>
            </a:r>
            <a:endParaRPr lang="en-US" dirty="0"/>
          </a:p>
          <a:p>
            <a:pPr marL="0" indent="0">
              <a:buNone/>
            </a:pPr>
            <a:r>
              <a:rPr lang="en-US" dirty="0"/>
              <a:t>The on-going integration “</a:t>
            </a:r>
            <a:r>
              <a:rPr lang="en-US" b="1" dirty="0">
                <a:solidFill>
                  <a:schemeClr val="accent4"/>
                </a:solidFill>
              </a:rPr>
              <a:t>Capital Markets Union</a:t>
            </a:r>
            <a:r>
              <a:rPr lang="en-US" dirty="0"/>
              <a:t>” toward the ESAP (European Single Access Point) has seen a major set back.</a:t>
            </a:r>
          </a:p>
          <a:p>
            <a:pPr marL="701550" lvl="1"/>
            <a:r>
              <a:rPr lang="en-US" dirty="0"/>
              <a:t>Initial target: fully operational by Dec 31, 2024</a:t>
            </a:r>
          </a:p>
          <a:p>
            <a:pPr marL="1085850" lvl="2"/>
            <a:r>
              <a:rPr lang="en-US" dirty="0"/>
              <a:t>Now delayed to July 1, 2027.</a:t>
            </a:r>
          </a:p>
          <a:p>
            <a:pPr marL="701550" lvl="1"/>
            <a:r>
              <a:rPr lang="en-US" dirty="0"/>
              <a:t>Reasons for delay: </a:t>
            </a:r>
          </a:p>
          <a:p>
            <a:pPr marL="1085850" lvl="2" indent="-285750"/>
            <a:r>
              <a:rPr lang="en-US" dirty="0"/>
              <a:t>Technical complexity, testing time needed, etc.</a:t>
            </a:r>
          </a:p>
          <a:p>
            <a:pPr marL="1085850" lvl="2" indent="-285750"/>
            <a:r>
              <a:rPr lang="en-US" dirty="0"/>
              <a:t>Push back by companies</a:t>
            </a:r>
          </a:p>
          <a:p>
            <a:pPr marL="0" indent="0">
              <a:spcBef>
                <a:spcPts val="1800"/>
              </a:spcBef>
              <a:buNone/>
            </a:pPr>
            <a:r>
              <a:rPr lang="en-US" b="1" dirty="0"/>
              <a:t>Our setting:</a:t>
            </a:r>
            <a:r>
              <a:rPr lang="en-US" dirty="0"/>
              <a:t> ESMA’s </a:t>
            </a:r>
            <a:r>
              <a:rPr lang="en-US" b="1" i="1" dirty="0">
                <a:solidFill>
                  <a:srgbClr val="14686B"/>
                </a:solidFill>
              </a:rPr>
              <a:t>ESEF</a:t>
            </a:r>
            <a:r>
              <a:rPr lang="en-US" dirty="0"/>
              <a:t> (European Single Electronic Format) requires corporate financial reports in XHTML format with XBRL tags after </a:t>
            </a:r>
            <a:r>
              <a:rPr lang="en-US" b="1" dirty="0">
                <a:solidFill>
                  <a:srgbClr val="14686B"/>
                </a:solidFill>
              </a:rPr>
              <a:t>2020</a:t>
            </a:r>
            <a:r>
              <a:rPr lang="en-US" dirty="0"/>
              <a:t>.</a:t>
            </a:r>
          </a:p>
          <a:p>
            <a:pPr marL="0" indent="0">
              <a:spcBef>
                <a:spcPts val="1800"/>
              </a:spcBef>
              <a:buNone/>
            </a:pPr>
            <a:r>
              <a:rPr lang="en-US" b="1" dirty="0"/>
              <a:t>Motivating questions</a:t>
            </a:r>
            <a:r>
              <a:rPr lang="en-US" dirty="0"/>
              <a:t>: How does EU’s new disclosure requirement affect disclosure informativeness? What are the impacts on the information environment in the capital market?</a:t>
            </a:r>
          </a:p>
          <a:p>
            <a:pPr marL="0" indent="0">
              <a:spcBef>
                <a:spcPts val="1800"/>
              </a:spcBef>
              <a:buNone/>
            </a:pPr>
            <a:r>
              <a:rPr lang="en-US" dirty="0"/>
              <a:t>Existing studies suggest these reforms increase proprietary cost (Breuer et al., 2022; Breuer and Breuer, 2023)</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B263C279-567F-75E7-A3E1-F9E695B7C7B0}"/>
              </a:ext>
            </a:extLst>
          </p:cNvPr>
          <p:cNvSpPr>
            <a:spLocks noGrp="1"/>
          </p:cNvSpPr>
          <p:nvPr>
            <p:ph type="sldNum" sz="quarter" idx="16"/>
          </p:nvPr>
        </p:nvSpPr>
        <p:spPr/>
        <p:txBody>
          <a:bodyPr/>
          <a:lstStyle/>
          <a:p>
            <a:fld id="{DA053B40-9D39-46A1-BFAC-7597B26C1972}" type="slidenum">
              <a:rPr lang="de-DE" smtClean="0"/>
              <a:pPr/>
              <a:t>3</a:t>
            </a:fld>
            <a:endParaRPr lang="de-DE" dirty="0"/>
          </a:p>
        </p:txBody>
      </p:sp>
      <p:sp>
        <p:nvSpPr>
          <p:cNvPr id="4" name="Title 3">
            <a:extLst>
              <a:ext uri="{FF2B5EF4-FFF2-40B4-BE49-F238E27FC236}">
                <a16:creationId xmlns:a16="http://schemas.microsoft.com/office/drawing/2014/main" id="{F22A2BC4-0995-77FB-93D9-EE48D01D2F1A}"/>
              </a:ext>
            </a:extLst>
          </p:cNvPr>
          <p:cNvSpPr>
            <a:spLocks noGrp="1"/>
          </p:cNvSpPr>
          <p:nvPr>
            <p:ph type="title"/>
          </p:nvPr>
        </p:nvSpPr>
        <p:spPr>
          <a:xfrm>
            <a:off x="356401" y="422053"/>
            <a:ext cx="2363147" cy="523220"/>
          </a:xfrm>
        </p:spPr>
        <p:txBody>
          <a:bodyPr/>
          <a:lstStyle/>
          <a:p>
            <a:r>
              <a:rPr lang="en-US" dirty="0"/>
              <a:t>Background</a:t>
            </a:r>
          </a:p>
        </p:txBody>
      </p:sp>
      <p:sp>
        <p:nvSpPr>
          <p:cNvPr id="5" name="Text Placeholder 4">
            <a:extLst>
              <a:ext uri="{FF2B5EF4-FFF2-40B4-BE49-F238E27FC236}">
                <a16:creationId xmlns:a16="http://schemas.microsoft.com/office/drawing/2014/main" id="{4DB8489F-412D-441C-9E39-C7425FEBDE85}"/>
              </a:ext>
            </a:extLst>
          </p:cNvPr>
          <p:cNvSpPr>
            <a:spLocks noGrp="1"/>
          </p:cNvSpPr>
          <p:nvPr>
            <p:ph type="body" sz="quarter" idx="17"/>
          </p:nvPr>
        </p:nvSpPr>
        <p:spPr>
          <a:xfrm>
            <a:off x="356399" y="813553"/>
            <a:ext cx="2140330" cy="523220"/>
          </a:xfrm>
        </p:spPr>
        <p:txBody>
          <a:bodyPr/>
          <a:lstStyle/>
          <a:p>
            <a:r>
              <a:rPr lang="en-US" dirty="0"/>
              <a:t>motivation</a:t>
            </a:r>
          </a:p>
        </p:txBody>
      </p:sp>
    </p:spTree>
    <p:extLst>
      <p:ext uri="{BB962C8B-B14F-4D97-AF65-F5344CB8AC3E}">
        <p14:creationId xmlns:p14="http://schemas.microsoft.com/office/powerpoint/2010/main" val="38318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636FF-8CEE-05C4-98F7-FADE35C89967}"/>
              </a:ext>
            </a:extLst>
          </p:cNvPr>
          <p:cNvSpPr>
            <a:spLocks noGrp="1"/>
          </p:cNvSpPr>
          <p:nvPr>
            <p:ph type="sldNum" sz="quarter" idx="16"/>
          </p:nvPr>
        </p:nvSpPr>
        <p:spPr/>
        <p:txBody>
          <a:bodyPr/>
          <a:lstStyle/>
          <a:p>
            <a:fld id="{DA053B40-9D39-46A1-BFAC-7597B26C1972}" type="slidenum">
              <a:rPr lang="de-DE" smtClean="0"/>
              <a:pPr/>
              <a:t>4</a:t>
            </a:fld>
            <a:endParaRPr lang="de-DE" dirty="0"/>
          </a:p>
        </p:txBody>
      </p:sp>
      <p:sp>
        <p:nvSpPr>
          <p:cNvPr id="3" name="Text Placeholder 2">
            <a:extLst>
              <a:ext uri="{FF2B5EF4-FFF2-40B4-BE49-F238E27FC236}">
                <a16:creationId xmlns:a16="http://schemas.microsoft.com/office/drawing/2014/main" id="{ACB629C4-B53E-2F50-CB93-DB58556A3BB4}"/>
              </a:ext>
            </a:extLst>
          </p:cNvPr>
          <p:cNvSpPr>
            <a:spLocks noGrp="1"/>
          </p:cNvSpPr>
          <p:nvPr>
            <p:ph type="body" idx="1"/>
          </p:nvPr>
        </p:nvSpPr>
        <p:spPr>
          <a:xfrm>
            <a:off x="224852" y="1735668"/>
            <a:ext cx="8397148" cy="4743690"/>
          </a:xfrm>
        </p:spPr>
        <p:txBody>
          <a:bodyPr/>
          <a:lstStyle/>
          <a:p>
            <a:r>
              <a:rPr lang="en-US" dirty="0"/>
              <a:t>BERT encodes </a:t>
            </a:r>
            <a:r>
              <a:rPr lang="en-US" b="1" dirty="0">
                <a:solidFill>
                  <a:schemeClr val="accent4"/>
                </a:solidFill>
                <a:highlight>
                  <a:srgbClr val="C6F2F4"/>
                </a:highlight>
              </a:rPr>
              <a:t>sentences</a:t>
            </a:r>
            <a:r>
              <a:rPr lang="en-US" dirty="0"/>
              <a:t> into an  </a:t>
            </a:r>
            <a:r>
              <a:rPr lang="en-US" b="1" dirty="0">
                <a:solidFill>
                  <a:schemeClr val="accent4"/>
                </a:solidFill>
                <a:highlight>
                  <a:srgbClr val="C6F2F4"/>
                </a:highlight>
              </a:rPr>
              <a:t>embedding vector </a:t>
            </a:r>
            <a:r>
              <a:rPr lang="en-US" dirty="0"/>
              <a:t>of float numbers that capture the </a:t>
            </a:r>
            <a:r>
              <a:rPr lang="en-US" b="1" dirty="0">
                <a:solidFill>
                  <a:schemeClr val="accent4"/>
                </a:solidFill>
                <a:highlight>
                  <a:srgbClr val="C6F2F4"/>
                </a:highlight>
              </a:rPr>
              <a:t>semantic meaning</a:t>
            </a:r>
          </a:p>
          <a:p>
            <a:endParaRPr lang="en-US" dirty="0">
              <a:solidFill>
                <a:srgbClr val="FFC000"/>
              </a:solidFill>
              <a:highlight>
                <a:srgbClr val="E6E6E6"/>
              </a:highlight>
            </a:endParaRPr>
          </a:p>
          <a:p>
            <a:endParaRPr lang="en-US" dirty="0">
              <a:solidFill>
                <a:srgbClr val="FFC000"/>
              </a:solidFill>
              <a:highlight>
                <a:srgbClr val="E6E6E6"/>
              </a:highlight>
            </a:endParaRPr>
          </a:p>
          <a:p>
            <a:endParaRPr lang="en-US" dirty="0">
              <a:solidFill>
                <a:srgbClr val="FFC000"/>
              </a:solidFill>
              <a:highlight>
                <a:srgbClr val="E6E6E6"/>
              </a:highlight>
            </a:endParaRPr>
          </a:p>
          <a:p>
            <a:pPr marL="0" indent="0">
              <a:buNone/>
            </a:pPr>
            <a:endParaRPr lang="en-US" dirty="0"/>
          </a:p>
          <a:p>
            <a:endParaRPr lang="en-US" dirty="0"/>
          </a:p>
          <a:p>
            <a:r>
              <a:rPr lang="en-US" dirty="0"/>
              <a:t>We measure informativeness as the # words that are </a:t>
            </a:r>
            <a:r>
              <a:rPr lang="en-US" b="1" i="1" dirty="0"/>
              <a:t>new:</a:t>
            </a:r>
          </a:p>
          <a:p>
            <a:endParaRPr lang="en-US" dirty="0"/>
          </a:p>
          <a:p>
            <a:endParaRPr lang="en-US" b="1" dirty="0"/>
          </a:p>
          <a:p>
            <a:r>
              <a:rPr lang="en-US" dirty="0"/>
              <a:t>We also use BERT to decompose reports into topics.</a:t>
            </a:r>
          </a:p>
          <a:p>
            <a:r>
              <a:rPr lang="en-US" b="1" dirty="0"/>
              <a:t>Data:</a:t>
            </a:r>
            <a:r>
              <a:rPr lang="en-US" dirty="0"/>
              <a:t> German annual reports downloaded from German Company Registry between 2007 – 2024 (N=5,105); Compustat Global.</a:t>
            </a:r>
          </a:p>
        </p:txBody>
      </p:sp>
      <p:sp>
        <p:nvSpPr>
          <p:cNvPr id="4" name="Title 3">
            <a:extLst>
              <a:ext uri="{FF2B5EF4-FFF2-40B4-BE49-F238E27FC236}">
                <a16:creationId xmlns:a16="http://schemas.microsoft.com/office/drawing/2014/main" id="{FE4FCCEA-97A7-957F-7918-B123B67EC0BF}"/>
              </a:ext>
            </a:extLst>
          </p:cNvPr>
          <p:cNvSpPr>
            <a:spLocks noGrp="1"/>
          </p:cNvSpPr>
          <p:nvPr>
            <p:ph type="title"/>
          </p:nvPr>
        </p:nvSpPr>
        <p:spPr>
          <a:xfrm>
            <a:off x="522001" y="422053"/>
            <a:ext cx="5129930" cy="523220"/>
          </a:xfrm>
        </p:spPr>
        <p:txBody>
          <a:bodyPr/>
          <a:lstStyle/>
          <a:p>
            <a:r>
              <a:rPr lang="en-US" dirty="0"/>
              <a:t>Measure of informativeness</a:t>
            </a:r>
          </a:p>
        </p:txBody>
      </p:sp>
      <p:sp>
        <p:nvSpPr>
          <p:cNvPr id="5" name="Text Placeholder 4">
            <a:extLst>
              <a:ext uri="{FF2B5EF4-FFF2-40B4-BE49-F238E27FC236}">
                <a16:creationId xmlns:a16="http://schemas.microsoft.com/office/drawing/2014/main" id="{8B81D6EE-5AE6-6F87-6622-E94214CBC80A}"/>
              </a:ext>
            </a:extLst>
          </p:cNvPr>
          <p:cNvSpPr>
            <a:spLocks noGrp="1"/>
          </p:cNvSpPr>
          <p:nvPr>
            <p:ph type="body" sz="quarter" idx="17"/>
          </p:nvPr>
        </p:nvSpPr>
        <p:spPr>
          <a:xfrm>
            <a:off x="521999" y="813553"/>
            <a:ext cx="7039106" cy="523220"/>
          </a:xfrm>
        </p:spPr>
        <p:txBody>
          <a:bodyPr/>
          <a:lstStyle/>
          <a:p>
            <a:r>
              <a:rPr lang="en-US" dirty="0"/>
              <a:t>With a Language embedding model: BERT</a:t>
            </a:r>
          </a:p>
        </p:txBody>
      </p:sp>
      <p:sp>
        <p:nvSpPr>
          <p:cNvPr id="6" name="Text Placeholder 2">
            <a:extLst>
              <a:ext uri="{FF2B5EF4-FFF2-40B4-BE49-F238E27FC236}">
                <a16:creationId xmlns:a16="http://schemas.microsoft.com/office/drawing/2014/main" id="{6A42F183-0FCA-37C3-17FC-1A95F1AF5366}"/>
              </a:ext>
            </a:extLst>
          </p:cNvPr>
          <p:cNvSpPr txBox="1">
            <a:spLocks/>
          </p:cNvSpPr>
          <p:nvPr/>
        </p:nvSpPr>
        <p:spPr>
          <a:xfrm>
            <a:off x="656907" y="2586628"/>
            <a:ext cx="3270512" cy="1142444"/>
          </a:xfrm>
          <a:prstGeom prst="rect">
            <a:avLst/>
          </a:prstGeom>
          <a:ln>
            <a:solidFill>
              <a:schemeClr val="accent3"/>
            </a:solidFill>
          </a:ln>
        </p:spPr>
        <p:txBody>
          <a:bodyPr vert="horz" lIns="91440" tIns="45720" rIns="91440" bIns="45720" rtlCol="0" anchor="t">
            <a:normAutofit fontScale="85000" lnSpcReduction="10000"/>
          </a:bodyPr>
          <a:lstStyle>
            <a:lvl1pPr marL="342900" marR="0" indent="-342900" algn="l" defTabSz="914400" rtl="0" eaLnBrk="1" fontAlgn="base" latinLnBrk="0" hangingPunct="1">
              <a:lnSpc>
                <a:spcPts val="2100"/>
              </a:lnSpc>
              <a:spcBef>
                <a:spcPts val="600"/>
              </a:spcBef>
              <a:spcAft>
                <a:spcPct val="0"/>
              </a:spcAft>
              <a:buClr>
                <a:schemeClr val="accent3"/>
              </a:buClr>
              <a:buSzTx/>
              <a:buFont typeface="Arial" panose="020B0604020202020204" pitchFamily="34" charset="0"/>
              <a:buChar char="•"/>
              <a:tabLst/>
              <a:defRPr sz="2000">
                <a:solidFill>
                  <a:schemeClr val="tx1"/>
                </a:solidFill>
                <a:latin typeface="+mn-lt"/>
                <a:ea typeface="+mn-ea"/>
                <a:cs typeface="+mn-cs"/>
              </a:defRPr>
            </a:lvl1pPr>
            <a:lvl2pPr marL="758700" marR="0" indent="-285750" algn="l" defTabSz="914400" rtl="0" eaLnBrk="1" fontAlgn="base" latinLnBrk="0" hangingPunct="1">
              <a:lnSpc>
                <a:spcPts val="2100"/>
              </a:lnSpc>
              <a:spcBef>
                <a:spcPts val="600"/>
              </a:spcBef>
              <a:spcAft>
                <a:spcPct val="0"/>
              </a:spcAft>
              <a:buClr>
                <a:schemeClr val="accent3"/>
              </a:buClr>
              <a:buSzTx/>
              <a:buFont typeface="Arial" panose="020B0604020202020204" pitchFamily="34" charset="0"/>
              <a:buChar char="•"/>
              <a:tabLst/>
              <a:defRPr sz="1800">
                <a:solidFill>
                  <a:schemeClr val="tx1"/>
                </a:solidFill>
                <a:latin typeface="+mn-lt"/>
                <a:ea typeface="+mn-ea"/>
              </a:defRPr>
            </a:lvl2pPr>
            <a:lvl3pPr marL="1143000" marR="0" indent="-270000" algn="l" defTabSz="914400" rtl="0" eaLnBrk="1" fontAlgn="base" latinLnBrk="0" hangingPunct="1">
              <a:lnSpc>
                <a:spcPts val="2100"/>
              </a:lnSpc>
              <a:spcBef>
                <a:spcPts val="600"/>
              </a:spcBef>
              <a:spcAft>
                <a:spcPct val="0"/>
              </a:spcAft>
              <a:buClr>
                <a:schemeClr val="accent3"/>
              </a:buClr>
              <a:buSzTx/>
              <a:buFont typeface="Symbol" pitchFamily="2" charset="2"/>
              <a:buChar char="-"/>
              <a:tabLst/>
              <a:defRPr sz="1600">
                <a:solidFill>
                  <a:schemeClr val="tx1"/>
                </a:solidFill>
                <a:latin typeface="+mn-lt"/>
                <a:ea typeface="+mn-ea"/>
              </a:defRPr>
            </a:lvl3pPr>
            <a:lvl4pPr marL="1600200" marR="0" indent="-270000" algn="l" defTabSz="914400" rtl="0" eaLnBrk="1" fontAlgn="base" latinLnBrk="0" hangingPunct="1">
              <a:lnSpc>
                <a:spcPts val="2100"/>
              </a:lnSpc>
              <a:spcBef>
                <a:spcPts val="600"/>
              </a:spcBef>
              <a:spcAft>
                <a:spcPct val="0"/>
              </a:spcAft>
              <a:buClr>
                <a:schemeClr val="accent3"/>
              </a:buClr>
              <a:buSzTx/>
              <a:buFont typeface="Wingdings" panose="05000000000000000000" pitchFamily="2" charset="2"/>
              <a:buChar char="§"/>
              <a:tabLst/>
              <a:defRPr sz="1600">
                <a:solidFill>
                  <a:schemeClr val="tx1"/>
                </a:solidFill>
                <a:latin typeface="+mn-lt"/>
                <a:ea typeface="+mn-ea"/>
              </a:defRPr>
            </a:lvl4pPr>
            <a:lvl5pPr marL="2057400" marR="0" indent="-270000" algn="l" defTabSz="914400" rtl="0" eaLnBrk="1" fontAlgn="base" latinLnBrk="0" hangingPunct="1">
              <a:lnSpc>
                <a:spcPts val="2100"/>
              </a:lnSpc>
              <a:spcBef>
                <a:spcPts val="600"/>
              </a:spcBef>
              <a:spcAft>
                <a:spcPct val="0"/>
              </a:spcAft>
              <a:buClr>
                <a:schemeClr val="accent3"/>
              </a:buClr>
              <a:buSzTx/>
              <a:buFont typeface="Wingdings" panose="05000000000000000000" pitchFamily="2" charset="2"/>
              <a:buChar char="§"/>
              <a:tabLst/>
              <a:defRPr sz="1600">
                <a:solidFill>
                  <a:schemeClr val="tx1"/>
                </a:solidFill>
                <a:latin typeface="+mn-lt"/>
                <a:ea typeface="+mn-ea"/>
              </a:defRPr>
            </a:lvl5pPr>
            <a:lvl6pPr marL="2286000" indent="0" algn="l" rtl="0" fontAlgn="base">
              <a:spcBef>
                <a:spcPct val="20000"/>
              </a:spcBef>
              <a:spcAft>
                <a:spcPct val="0"/>
              </a:spcAft>
              <a:buNone/>
              <a:defRPr sz="1400">
                <a:solidFill>
                  <a:schemeClr val="tx1"/>
                </a:solidFill>
                <a:latin typeface="+mn-lt"/>
                <a:ea typeface="+mn-ea"/>
              </a:defRPr>
            </a:lvl6pPr>
            <a:lvl7pPr marL="2743200" indent="0" algn="l" rtl="0" fontAlgn="base">
              <a:spcBef>
                <a:spcPct val="20000"/>
              </a:spcBef>
              <a:spcAft>
                <a:spcPct val="0"/>
              </a:spcAft>
              <a:buNone/>
              <a:defRPr sz="1400">
                <a:solidFill>
                  <a:schemeClr val="tx1"/>
                </a:solidFill>
                <a:latin typeface="+mn-lt"/>
                <a:ea typeface="+mn-ea"/>
              </a:defRPr>
            </a:lvl7pPr>
            <a:lvl8pPr marL="3200400" indent="0" algn="l" rtl="0" fontAlgn="base">
              <a:spcBef>
                <a:spcPct val="20000"/>
              </a:spcBef>
              <a:spcAft>
                <a:spcPct val="0"/>
              </a:spcAft>
              <a:buNone/>
              <a:defRPr sz="1400">
                <a:solidFill>
                  <a:schemeClr val="tx1"/>
                </a:solidFill>
                <a:latin typeface="+mn-lt"/>
                <a:ea typeface="+mn-ea"/>
              </a:defRPr>
            </a:lvl8pPr>
            <a:lvl9pPr marL="3657600" indent="0" algn="l" rtl="0" fontAlgn="base">
              <a:spcBef>
                <a:spcPct val="20000"/>
              </a:spcBef>
              <a:spcAft>
                <a:spcPct val="0"/>
              </a:spcAft>
              <a:buNone/>
              <a:defRPr sz="1400">
                <a:solidFill>
                  <a:schemeClr val="tx1"/>
                </a:solidFill>
                <a:latin typeface="+mn-lt"/>
                <a:ea typeface="+mn-ea"/>
              </a:defRPr>
            </a:lvl9pPr>
          </a:lstStyle>
          <a:p>
            <a:pPr marL="0" indent="0">
              <a:buNone/>
            </a:pPr>
            <a:r>
              <a:rPr lang="en-US" sz="1600" kern="0" dirty="0">
                <a:solidFill>
                  <a:srgbClr val="800080"/>
                </a:solidFill>
                <a:latin typeface="Menlo" panose="020B0609030804020204" pitchFamily="49" charset="0"/>
              </a:rPr>
              <a:t>2013 </a:t>
            </a:r>
            <a:r>
              <a:rPr lang="en-US" sz="1600" kern="0" dirty="0" err="1">
                <a:solidFill>
                  <a:srgbClr val="800080"/>
                </a:solidFill>
                <a:latin typeface="Menlo" panose="020B0609030804020204" pitchFamily="49" charset="0"/>
              </a:rPr>
              <a:t>wird</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ein</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anspruchsvolles</a:t>
            </a:r>
            <a:r>
              <a:rPr lang="en-US" sz="1600" kern="0" dirty="0">
                <a:solidFill>
                  <a:srgbClr val="800080"/>
                </a:solidFill>
                <a:latin typeface="Menlo" panose="020B0609030804020204" pitchFamily="49" charset="0"/>
              </a:rPr>
              <a:t> Jahr: </a:t>
            </a:r>
            <a:r>
              <a:rPr lang="en-US" sz="1600" kern="0" dirty="0" err="1">
                <a:solidFill>
                  <a:srgbClr val="800080"/>
                </a:solidFill>
                <a:latin typeface="Menlo" panose="020B0609030804020204" pitchFamily="49" charset="0"/>
              </a:rPr>
              <a:t>Wir</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rechnen</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weiterhin</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mit</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einem</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unbeständigen</a:t>
            </a:r>
            <a:r>
              <a:rPr lang="en-US" sz="1600" kern="0" dirty="0">
                <a:solidFill>
                  <a:srgbClr val="800080"/>
                </a:solidFill>
                <a:latin typeface="Menlo" panose="020B0609030804020204" pitchFamily="49" charset="0"/>
              </a:rPr>
              <a:t> </a:t>
            </a:r>
            <a:r>
              <a:rPr lang="en-US" sz="1600" kern="0" dirty="0" err="1">
                <a:solidFill>
                  <a:srgbClr val="800080"/>
                </a:solidFill>
                <a:latin typeface="Menlo" panose="020B0609030804020204" pitchFamily="49" charset="0"/>
              </a:rPr>
              <a:t>Umfeld</a:t>
            </a:r>
            <a:r>
              <a:rPr lang="en-US" sz="1600" kern="0" dirty="0">
                <a:solidFill>
                  <a:srgbClr val="800080"/>
                </a:solidFill>
                <a:latin typeface="Menlo" panose="020B0609030804020204" pitchFamily="49" charset="0"/>
              </a:rPr>
              <a:t>.</a:t>
            </a:r>
            <a:r>
              <a:rPr lang="zh-CN" altLang="en-US" sz="1600" kern="0" dirty="0">
                <a:solidFill>
                  <a:srgbClr val="800080"/>
                </a:solidFill>
                <a:latin typeface="Menlo" panose="020B0609030804020204" pitchFamily="49" charset="0"/>
              </a:rPr>
              <a:t> </a:t>
            </a:r>
            <a:r>
              <a:rPr lang="zh-CN" altLang="en-US" sz="1600" kern="0" dirty="0"/>
              <a:t>（ </a:t>
            </a:r>
            <a:r>
              <a:rPr lang="en-US" sz="1600" kern="0" dirty="0"/>
              <a:t>BASF 2013</a:t>
            </a:r>
            <a:r>
              <a:rPr lang="zh-CN" altLang="en-US" sz="1600" kern="0" dirty="0">
                <a:solidFill>
                  <a:srgbClr val="000000"/>
                </a:solidFill>
                <a:latin typeface="Menlo" panose="020B0609030804020204" pitchFamily="49" charset="0"/>
              </a:rPr>
              <a:t>）</a:t>
            </a:r>
            <a:endParaRPr lang="en-US" sz="1600" kern="0" dirty="0">
              <a:solidFill>
                <a:srgbClr val="000000"/>
              </a:solidFill>
              <a:latin typeface="Menlo" panose="020B0609030804020204" pitchFamily="49" charset="0"/>
            </a:endParaRPr>
          </a:p>
        </p:txBody>
      </p:sp>
      <p:pic>
        <p:nvPicPr>
          <p:cNvPr id="7" name="Picture 6" descr="A screenshot of a calculator&#10;&#10;Description automatically generated">
            <a:extLst>
              <a:ext uri="{FF2B5EF4-FFF2-40B4-BE49-F238E27FC236}">
                <a16:creationId xmlns:a16="http://schemas.microsoft.com/office/drawing/2014/main" id="{7A1C68A0-DE53-061B-C878-B0F6F5496746}"/>
              </a:ext>
            </a:extLst>
          </p:cNvPr>
          <p:cNvPicPr>
            <a:picLocks noChangeAspect="1"/>
          </p:cNvPicPr>
          <p:nvPr/>
        </p:nvPicPr>
        <p:blipFill>
          <a:blip r:embed="rId3"/>
          <a:stretch>
            <a:fillRect/>
          </a:stretch>
        </p:blipFill>
        <p:spPr>
          <a:xfrm>
            <a:off x="4169285" y="2586628"/>
            <a:ext cx="2671773" cy="1040050"/>
          </a:xfrm>
          <a:prstGeom prst="rect">
            <a:avLst/>
          </a:prstGeom>
        </p:spPr>
      </p:pic>
      <p:pic>
        <p:nvPicPr>
          <p:cNvPr id="8" name="Picture 7" descr="A close-up of a number of words&#10;&#10;Description automatically generated">
            <a:extLst>
              <a:ext uri="{FF2B5EF4-FFF2-40B4-BE49-F238E27FC236}">
                <a16:creationId xmlns:a16="http://schemas.microsoft.com/office/drawing/2014/main" id="{FCCE3D13-4903-2399-FABD-4FBFE59ACEBC}"/>
              </a:ext>
            </a:extLst>
          </p:cNvPr>
          <p:cNvPicPr>
            <a:picLocks noChangeAspect="1"/>
          </p:cNvPicPr>
          <p:nvPr/>
        </p:nvPicPr>
        <p:blipFill>
          <a:blip r:embed="rId4"/>
          <a:stretch>
            <a:fillRect/>
          </a:stretch>
        </p:blipFill>
        <p:spPr>
          <a:xfrm>
            <a:off x="7082925" y="2111236"/>
            <a:ext cx="1646662" cy="238937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51F317-48B3-46F5-1408-8B6FAAF7A02D}"/>
                  </a:ext>
                </a:extLst>
              </p:cNvPr>
              <p:cNvSpPr txBox="1"/>
              <p:nvPr/>
            </p:nvSpPr>
            <p:spPr>
              <a:xfrm>
                <a:off x="1304181" y="4519467"/>
                <a:ext cx="5536877" cy="400110"/>
              </a:xfrm>
              <a:prstGeom prst="rect">
                <a:avLst/>
              </a:prstGeom>
              <a:noFill/>
              <a:ln>
                <a:solidFill>
                  <a:schemeClr val="accent1"/>
                </a:solidFill>
              </a:ln>
            </p:spPr>
            <p:txBody>
              <a:bodyPr wrap="square">
                <a:spAutoFit/>
              </a:bodyPr>
              <a:lstStyle/>
              <a:p>
                <a:r>
                  <a:rPr lang="en-US" sz="2000" dirty="0"/>
                  <a:t>Informativeness =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𝑊𝑜𝑟𝑑𝑠</m:t>
                    </m:r>
                    <m:r>
                      <a:rPr lang="en-US" sz="2000" i="1" dirty="0" smtClean="0">
                        <a:latin typeface="Cambria Math" panose="02040503050406030204" pitchFamily="18" charset="0"/>
                      </a:rPr>
                      <m:t> ⋅</m:t>
                    </m:r>
                    <m:func>
                      <m:funcPr>
                        <m:ctrlPr>
                          <a:rPr lang="en-US" sz="2000" i="1" dirty="0" smtClean="0">
                            <a:latin typeface="Cambria Math" panose="02040503050406030204" pitchFamily="18" charset="0"/>
                          </a:rPr>
                        </m:ctrlPr>
                      </m:funcPr>
                      <m:fName>
                        <m:r>
                          <a:rPr lang="en-US" sz="2000" b="0" i="1" dirty="0" smtClean="0">
                            <a:latin typeface="Cambria Math" panose="02040503050406030204" pitchFamily="18" charset="0"/>
                          </a:rPr>
                          <m:t>𝑠𝑖𝑛</m:t>
                        </m:r>
                      </m:fName>
                      <m:e>
                        <m:d>
                          <m:dPr>
                            <m:ctrlPr>
                              <a:rPr lang="en-US" sz="2000" i="1" dirty="0">
                                <a:latin typeface="Cambria Math" panose="02040503050406030204" pitchFamily="18" charset="0"/>
                              </a:rPr>
                            </m:ctrlPr>
                          </m:dPr>
                          <m:e>
                            <m:r>
                              <a:rPr lang="en-US" sz="2000" i="1" dirty="0" err="1">
                                <a:latin typeface="Cambria Math" panose="02040503050406030204" pitchFamily="18" charset="0"/>
                              </a:rPr>
                              <m:t>𝑒𝑚</m:t>
                            </m:r>
                            <m:sSub>
                              <m:sSubPr>
                                <m:ctrlPr>
                                  <a:rPr lang="en-US" sz="2000" i="1" dirty="0" err="1">
                                    <a:latin typeface="Cambria Math" panose="02040503050406030204" pitchFamily="18" charset="0"/>
                                  </a:rPr>
                                </m:ctrlPr>
                              </m:sSubPr>
                              <m:e>
                                <m:r>
                                  <a:rPr lang="en-US" sz="2000" i="1" dirty="0" err="1">
                                    <a:latin typeface="Cambria Math" panose="02040503050406030204" pitchFamily="18" charset="0"/>
                                  </a:rPr>
                                  <m:t>𝑏</m:t>
                                </m:r>
                              </m:e>
                              <m:sub>
                                <m:r>
                                  <a:rPr lang="en-US" sz="2000" i="1" dirty="0" err="1">
                                    <a:latin typeface="Cambria Math" panose="02040503050406030204" pitchFamily="18" charset="0"/>
                                  </a:rPr>
                                  <m:t>𝑡</m:t>
                                </m:r>
                              </m:sub>
                            </m:sSub>
                            <m:r>
                              <a:rPr lang="en-US" sz="2000" i="1" dirty="0">
                                <a:latin typeface="Cambria Math" panose="02040503050406030204" pitchFamily="18" charset="0"/>
                              </a:rPr>
                              <m:t>, </m:t>
                            </m:r>
                            <m:r>
                              <a:rPr lang="en-US" sz="2000" i="1" dirty="0" err="1">
                                <a:latin typeface="Cambria Math" panose="02040503050406030204" pitchFamily="18" charset="0"/>
                              </a:rPr>
                              <m:t>𝑒𝑚</m:t>
                            </m:r>
                            <m:sSub>
                              <m:sSubPr>
                                <m:ctrlPr>
                                  <a:rPr lang="en-US" sz="2000" i="1" dirty="0" err="1">
                                    <a:latin typeface="Cambria Math" panose="02040503050406030204" pitchFamily="18" charset="0"/>
                                  </a:rPr>
                                </m:ctrlPr>
                              </m:sSubPr>
                              <m:e>
                                <m:r>
                                  <a:rPr lang="en-US" sz="2000" i="1" dirty="0" err="1">
                                    <a:latin typeface="Cambria Math" panose="02040503050406030204" pitchFamily="18" charset="0"/>
                                  </a:rPr>
                                  <m:t>𝑏</m:t>
                                </m:r>
                              </m:e>
                              <m:sub>
                                <m:r>
                                  <a:rPr lang="en-US" sz="2000" i="1" dirty="0" err="1">
                                    <a:latin typeface="Cambria Math" panose="02040503050406030204" pitchFamily="18" charset="0"/>
                                  </a:rPr>
                                  <m:t>𝑡</m:t>
                                </m:r>
                                <m:r>
                                  <a:rPr lang="en-US" sz="2000" i="1" dirty="0">
                                    <a:latin typeface="Cambria Math" panose="02040503050406030204" pitchFamily="18" charset="0"/>
                                  </a:rPr>
                                  <m:t>−1</m:t>
                                </m:r>
                              </m:sub>
                            </m:sSub>
                          </m:e>
                        </m:d>
                      </m:e>
                    </m:func>
                  </m:oMath>
                </a14:m>
                <a:endParaRPr lang="en-US" sz="2000" dirty="0"/>
              </a:p>
            </p:txBody>
          </p:sp>
        </mc:Choice>
        <mc:Fallback xmlns="">
          <p:sp>
            <p:nvSpPr>
              <p:cNvPr id="10" name="TextBox 9">
                <a:extLst>
                  <a:ext uri="{FF2B5EF4-FFF2-40B4-BE49-F238E27FC236}">
                    <a16:creationId xmlns:a16="http://schemas.microsoft.com/office/drawing/2014/main" id="{EE51F317-48B3-46F5-1408-8B6FAAF7A02D}"/>
                  </a:ext>
                </a:extLst>
              </p:cNvPr>
              <p:cNvSpPr txBox="1">
                <a:spLocks noRot="1" noChangeAspect="1" noMove="1" noResize="1" noEditPoints="1" noAdjustHandles="1" noChangeArrowheads="1" noChangeShapeType="1" noTextEdit="1"/>
              </p:cNvSpPr>
              <p:nvPr/>
            </p:nvSpPr>
            <p:spPr>
              <a:xfrm>
                <a:off x="1304181" y="4519467"/>
                <a:ext cx="5536877" cy="400110"/>
              </a:xfrm>
              <a:prstGeom prst="rect">
                <a:avLst/>
              </a:prstGeom>
              <a:blipFill>
                <a:blip r:embed="rId5"/>
                <a:stretch>
                  <a:fillRect l="-1142" t="-6061" b="-2424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9555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416F2-3004-1873-B98A-EA39305964C6}"/>
              </a:ext>
            </a:extLst>
          </p:cNvPr>
          <p:cNvSpPr>
            <a:spLocks noGrp="1"/>
          </p:cNvSpPr>
          <p:nvPr>
            <p:ph type="sldNum" sz="quarter" idx="16"/>
          </p:nvPr>
        </p:nvSpPr>
        <p:spPr/>
        <p:txBody>
          <a:bodyPr/>
          <a:lstStyle/>
          <a:p>
            <a:fld id="{DA053B40-9D39-46A1-BFAC-7597B26C1972}" type="slidenum">
              <a:rPr lang="de-DE" smtClean="0"/>
              <a:pPr/>
              <a:t>5</a:t>
            </a:fld>
            <a:endParaRPr lang="de-DE" dirty="0"/>
          </a:p>
        </p:txBody>
      </p:sp>
      <p:sp>
        <p:nvSpPr>
          <p:cNvPr id="10" name="Text Placeholder 9">
            <a:extLst>
              <a:ext uri="{FF2B5EF4-FFF2-40B4-BE49-F238E27FC236}">
                <a16:creationId xmlns:a16="http://schemas.microsoft.com/office/drawing/2014/main" id="{4A09944E-E4F9-5345-AA9D-B4DDBD69B897}"/>
              </a:ext>
            </a:extLst>
          </p:cNvPr>
          <p:cNvSpPr>
            <a:spLocks noGrp="1"/>
          </p:cNvSpPr>
          <p:nvPr>
            <p:ph type="body" idx="1"/>
          </p:nvPr>
        </p:nvSpPr>
        <p:spPr>
          <a:xfrm>
            <a:off x="522000" y="6259070"/>
            <a:ext cx="8100000" cy="523220"/>
          </a:xfrm>
        </p:spPr>
        <p:txBody>
          <a:bodyPr/>
          <a:lstStyle/>
          <a:p>
            <a:pPr marL="0" indent="0">
              <a:buNone/>
              <a:tabLst>
                <a:tab pos="2790825" algn="l"/>
                <a:tab pos="5684838" algn="l"/>
              </a:tabLst>
            </a:pPr>
            <a:r>
              <a:rPr lang="en-US" dirty="0"/>
              <a:t>Accounting	Operating	ESG</a:t>
            </a:r>
          </a:p>
        </p:txBody>
      </p:sp>
      <p:sp>
        <p:nvSpPr>
          <p:cNvPr id="9" name="Title 8">
            <a:extLst>
              <a:ext uri="{FF2B5EF4-FFF2-40B4-BE49-F238E27FC236}">
                <a16:creationId xmlns:a16="http://schemas.microsoft.com/office/drawing/2014/main" id="{0A836105-2986-DFB6-C618-1D56F1B0651A}"/>
              </a:ext>
            </a:extLst>
          </p:cNvPr>
          <p:cNvSpPr>
            <a:spLocks noGrp="1"/>
          </p:cNvSpPr>
          <p:nvPr>
            <p:ph type="title"/>
          </p:nvPr>
        </p:nvSpPr>
        <p:spPr>
          <a:xfrm>
            <a:off x="522001" y="422053"/>
            <a:ext cx="6404317" cy="523220"/>
          </a:xfrm>
        </p:spPr>
        <p:txBody>
          <a:bodyPr/>
          <a:lstStyle/>
          <a:p>
            <a:r>
              <a:rPr lang="en-US" dirty="0"/>
              <a:t>Decomposing reports with BERTopic</a:t>
            </a:r>
          </a:p>
        </p:txBody>
      </p:sp>
      <p:sp>
        <p:nvSpPr>
          <p:cNvPr id="11" name="Text Placeholder 10">
            <a:extLst>
              <a:ext uri="{FF2B5EF4-FFF2-40B4-BE49-F238E27FC236}">
                <a16:creationId xmlns:a16="http://schemas.microsoft.com/office/drawing/2014/main" id="{A3120301-1F15-9416-91DB-0A371408562A}"/>
              </a:ext>
            </a:extLst>
          </p:cNvPr>
          <p:cNvSpPr>
            <a:spLocks noGrp="1"/>
          </p:cNvSpPr>
          <p:nvPr>
            <p:ph type="body" sz="quarter" idx="17"/>
          </p:nvPr>
        </p:nvSpPr>
        <p:spPr>
          <a:xfrm>
            <a:off x="521999" y="813553"/>
            <a:ext cx="266420" cy="523220"/>
          </a:xfrm>
        </p:spPr>
        <p:txBody>
          <a:bodyPr/>
          <a:lstStyle/>
          <a:p>
            <a:r>
              <a:rPr lang="en-US" dirty="0"/>
              <a:t> </a:t>
            </a:r>
          </a:p>
        </p:txBody>
      </p:sp>
      <p:pic>
        <p:nvPicPr>
          <p:cNvPr id="17" name="Picture 16" descr="A close up of words&#10;&#10;Description automatically generated">
            <a:extLst>
              <a:ext uri="{FF2B5EF4-FFF2-40B4-BE49-F238E27FC236}">
                <a16:creationId xmlns:a16="http://schemas.microsoft.com/office/drawing/2014/main" id="{E48487A8-AE3B-3011-14B0-9768C7AB7140}"/>
              </a:ext>
            </a:extLst>
          </p:cNvPr>
          <p:cNvPicPr>
            <a:picLocks noChangeAspect="1"/>
          </p:cNvPicPr>
          <p:nvPr/>
        </p:nvPicPr>
        <p:blipFill>
          <a:blip r:embed="rId3"/>
          <a:stretch>
            <a:fillRect/>
          </a:stretch>
        </p:blipFill>
        <p:spPr>
          <a:xfrm>
            <a:off x="521999" y="4983880"/>
            <a:ext cx="2489334" cy="1244667"/>
          </a:xfrm>
          <a:prstGeom prst="rect">
            <a:avLst/>
          </a:prstGeom>
        </p:spPr>
      </p:pic>
      <p:pic>
        <p:nvPicPr>
          <p:cNvPr id="19" name="Picture 18" descr="A close up of words&#10;&#10;Description automatically generated">
            <a:extLst>
              <a:ext uri="{FF2B5EF4-FFF2-40B4-BE49-F238E27FC236}">
                <a16:creationId xmlns:a16="http://schemas.microsoft.com/office/drawing/2014/main" id="{43DC4C7E-83D6-252B-3596-C8CB8DFA8832}"/>
              </a:ext>
            </a:extLst>
          </p:cNvPr>
          <p:cNvPicPr>
            <a:picLocks noChangeAspect="1"/>
          </p:cNvPicPr>
          <p:nvPr/>
        </p:nvPicPr>
        <p:blipFill>
          <a:blip r:embed="rId4"/>
          <a:stretch>
            <a:fillRect/>
          </a:stretch>
        </p:blipFill>
        <p:spPr>
          <a:xfrm>
            <a:off x="3439007" y="4987955"/>
            <a:ext cx="2489334" cy="1244667"/>
          </a:xfrm>
          <a:prstGeom prst="rect">
            <a:avLst/>
          </a:prstGeom>
        </p:spPr>
      </p:pic>
      <p:pic>
        <p:nvPicPr>
          <p:cNvPr id="21" name="Picture 20" descr="A close-up of words&#10;&#10;Description automatically generated">
            <a:extLst>
              <a:ext uri="{FF2B5EF4-FFF2-40B4-BE49-F238E27FC236}">
                <a16:creationId xmlns:a16="http://schemas.microsoft.com/office/drawing/2014/main" id="{25DD4AC5-4C0D-A362-2619-89750772F87B}"/>
              </a:ext>
            </a:extLst>
          </p:cNvPr>
          <p:cNvPicPr>
            <a:picLocks noChangeAspect="1"/>
          </p:cNvPicPr>
          <p:nvPr/>
        </p:nvPicPr>
        <p:blipFill>
          <a:blip r:embed="rId5"/>
          <a:stretch>
            <a:fillRect/>
          </a:stretch>
        </p:blipFill>
        <p:spPr>
          <a:xfrm>
            <a:off x="6356015" y="4982966"/>
            <a:ext cx="2487505" cy="1243753"/>
          </a:xfrm>
          <a:prstGeom prst="rect">
            <a:avLst/>
          </a:prstGeom>
        </p:spPr>
      </p:pic>
      <p:pic>
        <p:nvPicPr>
          <p:cNvPr id="25" name="Picture 24" descr="A graph of different colored and red and green lines&#10;&#10;Description automatically generated with medium confidence">
            <a:extLst>
              <a:ext uri="{FF2B5EF4-FFF2-40B4-BE49-F238E27FC236}">
                <a16:creationId xmlns:a16="http://schemas.microsoft.com/office/drawing/2014/main" id="{6E583415-1AE8-B558-6A4B-9E01333CD69C}"/>
              </a:ext>
            </a:extLst>
          </p:cNvPr>
          <p:cNvPicPr>
            <a:picLocks noChangeAspect="1"/>
          </p:cNvPicPr>
          <p:nvPr/>
        </p:nvPicPr>
        <p:blipFill>
          <a:blip r:embed="rId6"/>
          <a:srcRect t="3443" b="5938"/>
          <a:stretch/>
        </p:blipFill>
        <p:spPr>
          <a:xfrm>
            <a:off x="1133002" y="971720"/>
            <a:ext cx="6877995" cy="3740597"/>
          </a:xfrm>
          <a:prstGeom prst="rect">
            <a:avLst/>
          </a:prstGeom>
        </p:spPr>
      </p:pic>
    </p:spTree>
    <p:extLst>
      <p:ext uri="{BB962C8B-B14F-4D97-AF65-F5344CB8AC3E}">
        <p14:creationId xmlns:p14="http://schemas.microsoft.com/office/powerpoint/2010/main" val="39039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93361-74B9-86B6-AC3D-5E0C16C0D973}"/>
              </a:ext>
            </a:extLst>
          </p:cNvPr>
          <p:cNvSpPr>
            <a:spLocks noGrp="1"/>
          </p:cNvSpPr>
          <p:nvPr>
            <p:ph type="body" idx="1"/>
          </p:nvPr>
        </p:nvSpPr>
        <p:spPr>
          <a:xfrm>
            <a:off x="344771" y="2998034"/>
            <a:ext cx="8622000" cy="3736158"/>
          </a:xfrm>
        </p:spPr>
        <p:txBody>
          <a:bodyPr/>
          <a:lstStyle/>
          <a:p>
            <a:pPr>
              <a:tabLst>
                <a:tab pos="752475" algn="l"/>
              </a:tabLst>
            </a:pPr>
            <a:r>
              <a:rPr lang="en-US" dirty="0"/>
              <a:t>H1: A higher disclosure Informativeness is associated with a </a:t>
            </a:r>
            <a:r>
              <a:rPr lang="en-US" dirty="0">
                <a:solidFill>
                  <a:schemeClr val="accent4"/>
                </a:solidFill>
              </a:rPr>
              <a:t>smaller</a:t>
            </a:r>
            <a:r>
              <a:rPr lang="en-US" dirty="0"/>
              <a:t> 	magnitude of </a:t>
            </a:r>
            <a:r>
              <a:rPr lang="en-US" dirty="0">
                <a:solidFill>
                  <a:schemeClr val="accent4"/>
                </a:solidFill>
              </a:rPr>
              <a:t>absolute abnormal accruals</a:t>
            </a:r>
            <a:r>
              <a:rPr lang="en-US" dirty="0"/>
              <a:t>.</a:t>
            </a:r>
          </a:p>
          <a:p>
            <a:pPr>
              <a:tabLst>
                <a:tab pos="752475" algn="l"/>
              </a:tabLst>
            </a:pPr>
            <a:endParaRPr lang="en-US" dirty="0"/>
          </a:p>
          <a:p>
            <a:pPr>
              <a:tabLst>
                <a:tab pos="752475" algn="l"/>
              </a:tabLst>
            </a:pPr>
            <a:endParaRPr lang="en-US" dirty="0"/>
          </a:p>
          <a:p>
            <a:pPr>
              <a:tabLst>
                <a:tab pos="752475" algn="l"/>
              </a:tabLst>
            </a:pPr>
            <a:endParaRPr lang="en-US" dirty="0"/>
          </a:p>
          <a:p>
            <a:pPr>
              <a:tabLst>
                <a:tab pos="752475" algn="l"/>
              </a:tabLst>
            </a:pPr>
            <a:r>
              <a:rPr lang="en-US" dirty="0"/>
              <a:t>H2: A higher disclosure Informativeness is associated with a </a:t>
            </a:r>
            <a:r>
              <a:rPr lang="en-US" dirty="0">
                <a:solidFill>
                  <a:schemeClr val="accent4"/>
                </a:solidFill>
              </a:rPr>
              <a:t>smaller</a:t>
            </a:r>
            <a:r>
              <a:rPr lang="en-US" dirty="0"/>
              <a:t> 	magnitude of </a:t>
            </a:r>
            <a:r>
              <a:rPr lang="en-US" dirty="0" err="1">
                <a:solidFill>
                  <a:schemeClr val="accent4"/>
                </a:solidFill>
              </a:rPr>
              <a:t>Amihud</a:t>
            </a:r>
            <a:r>
              <a:rPr lang="en-US" dirty="0">
                <a:solidFill>
                  <a:schemeClr val="accent4"/>
                </a:solidFill>
              </a:rPr>
              <a:t> Illiquidity</a:t>
            </a:r>
            <a:r>
              <a:rPr lang="en-US" dirty="0"/>
              <a:t>.</a:t>
            </a:r>
          </a:p>
          <a:p>
            <a:pPr>
              <a:tabLst>
                <a:tab pos="752475" algn="l"/>
              </a:tabLst>
            </a:pPr>
            <a:endParaRPr lang="en-US" dirty="0"/>
          </a:p>
          <a:p>
            <a:pPr>
              <a:tabLst>
                <a:tab pos="752475" algn="l"/>
              </a:tabLst>
            </a:pPr>
            <a:endParaRPr lang="en-US" dirty="0"/>
          </a:p>
          <a:p>
            <a:pPr>
              <a:tabLst>
                <a:tab pos="752475" algn="l"/>
              </a:tabLst>
            </a:pPr>
            <a:r>
              <a:rPr lang="en-US" dirty="0"/>
              <a:t>H3: The association between disclosure Informativeness and earnings quality/information asymmetry </a:t>
            </a:r>
            <a:r>
              <a:rPr lang="en-US" i="1" dirty="0">
                <a:solidFill>
                  <a:schemeClr val="accent4"/>
                </a:solidFill>
              </a:rPr>
              <a:t>disappear</a:t>
            </a:r>
            <a:r>
              <a:rPr lang="en-US" dirty="0"/>
              <a:t> after firms adopting ESEF.</a:t>
            </a:r>
          </a:p>
          <a:p>
            <a:pPr>
              <a:tabLst>
                <a:tab pos="752475" algn="l"/>
              </a:tabLst>
            </a:pPr>
            <a:endParaRPr lang="en-US" dirty="0"/>
          </a:p>
        </p:txBody>
      </p:sp>
      <p:sp>
        <p:nvSpPr>
          <p:cNvPr id="3" name="Slide Number Placeholder 2">
            <a:extLst>
              <a:ext uri="{FF2B5EF4-FFF2-40B4-BE49-F238E27FC236}">
                <a16:creationId xmlns:a16="http://schemas.microsoft.com/office/drawing/2014/main" id="{D8EE4764-91CC-F040-9F47-063F88753C20}"/>
              </a:ext>
            </a:extLst>
          </p:cNvPr>
          <p:cNvSpPr>
            <a:spLocks noGrp="1"/>
          </p:cNvSpPr>
          <p:nvPr>
            <p:ph type="sldNum" sz="quarter" idx="16"/>
          </p:nvPr>
        </p:nvSpPr>
        <p:spPr/>
        <p:txBody>
          <a:bodyPr/>
          <a:lstStyle/>
          <a:p>
            <a:fld id="{DA053B40-9D39-46A1-BFAC-7597B26C1972}" type="slidenum">
              <a:rPr lang="de-DE" smtClean="0"/>
              <a:pPr/>
              <a:t>6</a:t>
            </a:fld>
            <a:endParaRPr lang="de-DE" dirty="0"/>
          </a:p>
        </p:txBody>
      </p:sp>
      <p:sp>
        <p:nvSpPr>
          <p:cNvPr id="4" name="Title 3">
            <a:extLst>
              <a:ext uri="{FF2B5EF4-FFF2-40B4-BE49-F238E27FC236}">
                <a16:creationId xmlns:a16="http://schemas.microsoft.com/office/drawing/2014/main" id="{E7CEE974-9246-5891-B223-F9D29592AF07}"/>
              </a:ext>
            </a:extLst>
          </p:cNvPr>
          <p:cNvSpPr>
            <a:spLocks noGrp="1"/>
          </p:cNvSpPr>
          <p:nvPr>
            <p:ph type="title"/>
          </p:nvPr>
        </p:nvSpPr>
        <p:spPr>
          <a:xfrm>
            <a:off x="356401" y="422053"/>
            <a:ext cx="2122697" cy="523220"/>
          </a:xfrm>
        </p:spPr>
        <p:txBody>
          <a:bodyPr/>
          <a:lstStyle/>
          <a:p>
            <a:r>
              <a:rPr lang="en-US" dirty="0"/>
              <a:t>Hypotheses</a:t>
            </a:r>
          </a:p>
        </p:txBody>
      </p:sp>
      <p:sp>
        <p:nvSpPr>
          <p:cNvPr id="5" name="Text Placeholder 4">
            <a:extLst>
              <a:ext uri="{FF2B5EF4-FFF2-40B4-BE49-F238E27FC236}">
                <a16:creationId xmlns:a16="http://schemas.microsoft.com/office/drawing/2014/main" id="{9FBD44D9-FE11-C623-3BE5-138AE7D6A67D}"/>
              </a:ext>
            </a:extLst>
          </p:cNvPr>
          <p:cNvSpPr>
            <a:spLocks noGrp="1"/>
          </p:cNvSpPr>
          <p:nvPr>
            <p:ph type="body" sz="quarter" idx="17"/>
          </p:nvPr>
        </p:nvSpPr>
        <p:spPr/>
        <p:txBody>
          <a:bodyPr/>
          <a:lstStyle/>
          <a:p>
            <a:endParaRPr lang="en-US"/>
          </a:p>
        </p:txBody>
      </p:sp>
      <p:sp>
        <p:nvSpPr>
          <p:cNvPr id="6" name="TextBox 5">
            <a:extLst>
              <a:ext uri="{FF2B5EF4-FFF2-40B4-BE49-F238E27FC236}">
                <a16:creationId xmlns:a16="http://schemas.microsoft.com/office/drawing/2014/main" id="{9E4E93CE-93E4-1A79-C507-E9988098754C}"/>
              </a:ext>
            </a:extLst>
          </p:cNvPr>
          <p:cNvSpPr txBox="1"/>
          <p:nvPr/>
        </p:nvSpPr>
        <p:spPr>
          <a:xfrm>
            <a:off x="3292821" y="1075163"/>
            <a:ext cx="2558357" cy="1007475"/>
          </a:xfrm>
          <a:prstGeom prst="rect">
            <a:avLst/>
          </a:prstGeom>
          <a:solidFill>
            <a:schemeClr val="accent4"/>
          </a:solidFill>
          <a:ln>
            <a:solidFill>
              <a:schemeClr val="accent4"/>
            </a:solidFill>
          </a:ln>
        </p:spPr>
        <p:txBody>
          <a:bodyPr wrap="none" rtlCol="0" anchor="ctr">
            <a:noAutofit/>
          </a:bodyPr>
          <a:lstStyle/>
          <a:p>
            <a:pPr algn="ctr"/>
            <a:r>
              <a:rPr lang="en-US" sz="2100" b="1" dirty="0">
                <a:solidFill>
                  <a:schemeClr val="bg1"/>
                </a:solidFill>
                <a:latin typeface="+mj-lt"/>
              </a:rPr>
              <a:t>Disclosure </a:t>
            </a:r>
          </a:p>
          <a:p>
            <a:pPr algn="ctr"/>
            <a:r>
              <a:rPr lang="en-US" sz="2100" b="1" dirty="0">
                <a:solidFill>
                  <a:schemeClr val="bg1"/>
                </a:solidFill>
                <a:latin typeface="+mj-lt"/>
              </a:rPr>
              <a:t>Informativeness</a:t>
            </a:r>
          </a:p>
        </p:txBody>
      </p:sp>
      <p:grpSp>
        <p:nvGrpSpPr>
          <p:cNvPr id="13" name="Group 12">
            <a:extLst>
              <a:ext uri="{FF2B5EF4-FFF2-40B4-BE49-F238E27FC236}">
                <a16:creationId xmlns:a16="http://schemas.microsoft.com/office/drawing/2014/main" id="{70FAEA12-A2F2-6927-D8E5-5CC4016C4B19}"/>
              </a:ext>
            </a:extLst>
          </p:cNvPr>
          <p:cNvGrpSpPr/>
          <p:nvPr/>
        </p:nvGrpSpPr>
        <p:grpSpPr>
          <a:xfrm>
            <a:off x="3009990" y="4081126"/>
            <a:ext cx="3124014" cy="445478"/>
            <a:chOff x="2774639" y="4050763"/>
            <a:chExt cx="3124014" cy="445478"/>
          </a:xfrm>
        </p:grpSpPr>
        <p:sp>
          <p:nvSpPr>
            <p:cNvPr id="7" name="TextBox 6">
              <a:extLst>
                <a:ext uri="{FF2B5EF4-FFF2-40B4-BE49-F238E27FC236}">
                  <a16:creationId xmlns:a16="http://schemas.microsoft.com/office/drawing/2014/main" id="{39EEB949-CADA-2F63-4CB9-1167903CF003}"/>
                </a:ext>
              </a:extLst>
            </p:cNvPr>
            <p:cNvSpPr txBox="1"/>
            <p:nvPr/>
          </p:nvSpPr>
          <p:spPr>
            <a:xfrm>
              <a:off x="3107824" y="4050763"/>
              <a:ext cx="2790829" cy="415498"/>
            </a:xfrm>
            <a:prstGeom prst="rect">
              <a:avLst/>
            </a:prstGeom>
            <a:solidFill>
              <a:srgbClr val="FFC000">
                <a:alpha val="38000"/>
              </a:srgbClr>
            </a:solidFill>
            <a:ln>
              <a:solidFill>
                <a:schemeClr val="accent3"/>
              </a:solidFill>
            </a:ln>
          </p:spPr>
          <p:txBody>
            <a:bodyPr wrap="none" rtlCol="0">
              <a:spAutoFit/>
            </a:bodyPr>
            <a:lstStyle/>
            <a:p>
              <a:pPr algn="ctr"/>
              <a:r>
                <a:rPr lang="en-US" sz="2100" dirty="0">
                  <a:latin typeface="+mj-lt"/>
                </a:rPr>
                <a:t>Information Asymmetry</a:t>
              </a:r>
            </a:p>
          </p:txBody>
        </p:sp>
        <p:sp>
          <p:nvSpPr>
            <p:cNvPr id="9" name="Down Arrow 8">
              <a:extLst>
                <a:ext uri="{FF2B5EF4-FFF2-40B4-BE49-F238E27FC236}">
                  <a16:creationId xmlns:a16="http://schemas.microsoft.com/office/drawing/2014/main" id="{B1B31859-17DF-A7D4-A945-18FE356908CA}"/>
                </a:ext>
              </a:extLst>
            </p:cNvPr>
            <p:cNvSpPr/>
            <p:nvPr/>
          </p:nvSpPr>
          <p:spPr bwMode="auto">
            <a:xfrm>
              <a:off x="2774639" y="4080742"/>
              <a:ext cx="224853" cy="415499"/>
            </a:xfrm>
            <a:prstGeom prst="downArrow">
              <a:avLst/>
            </a:prstGeom>
            <a:solidFill>
              <a:schemeClr val="accent3"/>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12" name="Group 11">
            <a:extLst>
              <a:ext uri="{FF2B5EF4-FFF2-40B4-BE49-F238E27FC236}">
                <a16:creationId xmlns:a16="http://schemas.microsoft.com/office/drawing/2014/main" id="{6BFEAEAA-2786-7A27-0247-2703999274C3}"/>
              </a:ext>
            </a:extLst>
          </p:cNvPr>
          <p:cNvGrpSpPr/>
          <p:nvPr/>
        </p:nvGrpSpPr>
        <p:grpSpPr>
          <a:xfrm>
            <a:off x="3009989" y="2407344"/>
            <a:ext cx="3124015" cy="415499"/>
            <a:chOff x="2774638" y="2499409"/>
            <a:chExt cx="3124015" cy="415499"/>
          </a:xfrm>
        </p:grpSpPr>
        <p:sp>
          <p:nvSpPr>
            <p:cNvPr id="8" name="TextBox 7">
              <a:extLst>
                <a:ext uri="{FF2B5EF4-FFF2-40B4-BE49-F238E27FC236}">
                  <a16:creationId xmlns:a16="http://schemas.microsoft.com/office/drawing/2014/main" id="{7C6ED997-37EE-BCA9-B2DA-0A4D16506ED3}"/>
                </a:ext>
              </a:extLst>
            </p:cNvPr>
            <p:cNvSpPr txBox="1"/>
            <p:nvPr/>
          </p:nvSpPr>
          <p:spPr>
            <a:xfrm>
              <a:off x="3107824" y="2499409"/>
              <a:ext cx="2790829" cy="415498"/>
            </a:xfrm>
            <a:prstGeom prst="rect">
              <a:avLst/>
            </a:prstGeom>
            <a:solidFill>
              <a:srgbClr val="FFC000">
                <a:alpha val="38000"/>
              </a:srgbClr>
            </a:solidFill>
            <a:ln>
              <a:solidFill>
                <a:schemeClr val="accent3"/>
              </a:solidFill>
            </a:ln>
          </p:spPr>
          <p:txBody>
            <a:bodyPr wrap="none" rtlCol="0">
              <a:noAutofit/>
            </a:bodyPr>
            <a:lstStyle/>
            <a:p>
              <a:pPr algn="ctr"/>
              <a:r>
                <a:rPr lang="en-US" sz="2100" dirty="0">
                  <a:latin typeface="+mj-lt"/>
                </a:rPr>
                <a:t>Earnings Quality</a:t>
              </a:r>
            </a:p>
          </p:txBody>
        </p:sp>
        <p:sp>
          <p:nvSpPr>
            <p:cNvPr id="10" name="Down Arrow 9">
              <a:extLst>
                <a:ext uri="{FF2B5EF4-FFF2-40B4-BE49-F238E27FC236}">
                  <a16:creationId xmlns:a16="http://schemas.microsoft.com/office/drawing/2014/main" id="{0425D555-4D0F-E7F5-3B7E-D49565CBB40A}"/>
                </a:ext>
              </a:extLst>
            </p:cNvPr>
            <p:cNvSpPr/>
            <p:nvPr/>
          </p:nvSpPr>
          <p:spPr bwMode="auto">
            <a:xfrm rot="10800000">
              <a:off x="2774638" y="2499409"/>
              <a:ext cx="224853" cy="415499"/>
            </a:xfrm>
            <a:prstGeom prst="downArrow">
              <a:avLst/>
            </a:prstGeom>
            <a:solidFill>
              <a:schemeClr val="accent3"/>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0849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1FB93-32E2-5119-C8B0-EDDDC08C84A5}"/>
              </a:ext>
            </a:extLst>
          </p:cNvPr>
          <p:cNvSpPr>
            <a:spLocks noGrp="1"/>
          </p:cNvSpPr>
          <p:nvPr>
            <p:ph type="sldNum" sz="quarter" idx="4294967295"/>
          </p:nvPr>
        </p:nvSpPr>
        <p:spPr>
          <a:xfrm>
            <a:off x="8504238" y="6497638"/>
            <a:ext cx="639762" cy="284162"/>
          </a:xfrm>
        </p:spPr>
        <p:txBody>
          <a:bodyPr/>
          <a:lstStyle/>
          <a:p>
            <a:fld id="{DA053B40-9D39-46A1-BFAC-7597B26C1972}" type="slidenum">
              <a:rPr lang="de-DE" smtClean="0"/>
              <a:pPr/>
              <a:t>7</a:t>
            </a:fld>
            <a:endParaRPr lang="de-DE"/>
          </a:p>
        </p:txBody>
      </p:sp>
      <p:pic>
        <p:nvPicPr>
          <p:cNvPr id="10" name="Picture 9" descr="A table of numbers and text&#10;&#10;Description automatically generated">
            <a:extLst>
              <a:ext uri="{FF2B5EF4-FFF2-40B4-BE49-F238E27FC236}">
                <a16:creationId xmlns:a16="http://schemas.microsoft.com/office/drawing/2014/main" id="{DCD828F6-BEE8-54B1-2539-E16D3F5B88BC}"/>
              </a:ext>
            </a:extLst>
          </p:cNvPr>
          <p:cNvPicPr>
            <a:picLocks noChangeAspect="1"/>
          </p:cNvPicPr>
          <p:nvPr/>
        </p:nvPicPr>
        <p:blipFill>
          <a:blip r:embed="rId3"/>
          <a:srcRect b="84699"/>
          <a:stretch/>
        </p:blipFill>
        <p:spPr>
          <a:xfrm>
            <a:off x="3416199" y="325364"/>
            <a:ext cx="5720027" cy="1315244"/>
          </a:xfrm>
          <a:prstGeom prst="rect">
            <a:avLst/>
          </a:prstGeom>
        </p:spPr>
      </p:pic>
      <p:sp>
        <p:nvSpPr>
          <p:cNvPr id="8" name="Rectangle 7">
            <a:extLst>
              <a:ext uri="{FF2B5EF4-FFF2-40B4-BE49-F238E27FC236}">
                <a16:creationId xmlns:a16="http://schemas.microsoft.com/office/drawing/2014/main" id="{33FBA050-2B63-AD58-6893-D934BE5144DF}"/>
              </a:ext>
            </a:extLst>
          </p:cNvPr>
          <p:cNvSpPr/>
          <p:nvPr/>
        </p:nvSpPr>
        <p:spPr bwMode="auto">
          <a:xfrm>
            <a:off x="3416198" y="1136802"/>
            <a:ext cx="5532931" cy="503806"/>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 Placeholder 1">
            <a:extLst>
              <a:ext uri="{FF2B5EF4-FFF2-40B4-BE49-F238E27FC236}">
                <a16:creationId xmlns:a16="http://schemas.microsoft.com/office/drawing/2014/main" id="{FA891E1F-02F7-BDCE-00F3-CA54EDCDC6CA}"/>
              </a:ext>
            </a:extLst>
          </p:cNvPr>
          <p:cNvSpPr txBox="1">
            <a:spLocks/>
          </p:cNvSpPr>
          <p:nvPr/>
        </p:nvSpPr>
        <p:spPr>
          <a:xfrm>
            <a:off x="0" y="5610535"/>
            <a:ext cx="7600015" cy="1187970"/>
          </a:xfrm>
          <a:prstGeom prst="rect">
            <a:avLst/>
          </a:prstGeom>
        </p:spPr>
        <p:txBody>
          <a:bodyPr/>
          <a:lstStyle>
            <a:lvl1pPr marL="0" indent="0" algn="l" rtl="0" fontAlgn="base">
              <a:spcBef>
                <a:spcPct val="20000"/>
              </a:spcBef>
              <a:spcAft>
                <a:spcPct val="0"/>
              </a:spcAft>
              <a:buFont typeface="Wingdings" panose="05000000000000000000" pitchFamily="2" charset="2"/>
              <a:buNone/>
              <a:defRPr sz="3200">
                <a:solidFill>
                  <a:schemeClr val="tx1"/>
                </a:solidFill>
                <a:latin typeface="+mj-lt"/>
                <a:ea typeface="+mn-ea"/>
                <a:cs typeface="+mn-cs"/>
              </a:defRPr>
            </a:lvl1pPr>
            <a:lvl2pPr marL="742950" indent="-285750" algn="l" rtl="0" fontAlgn="base">
              <a:spcBef>
                <a:spcPct val="20000"/>
              </a:spcBef>
              <a:spcAft>
                <a:spcPct val="0"/>
              </a:spcAft>
              <a:buFont typeface="Wingdings" panose="05000000000000000000" pitchFamily="2" charset="2"/>
              <a:buChar char="§"/>
              <a:defRPr sz="2800">
                <a:solidFill>
                  <a:schemeClr val="tx1"/>
                </a:solidFill>
                <a:latin typeface="+mj-lt"/>
                <a:ea typeface="+mn-ea"/>
              </a:defRPr>
            </a:lvl2pPr>
            <a:lvl3pPr marL="1143000" indent="-228600" algn="l" rtl="0" fontAlgn="base">
              <a:spcBef>
                <a:spcPct val="20000"/>
              </a:spcBef>
              <a:spcAft>
                <a:spcPct val="0"/>
              </a:spcAft>
              <a:buFont typeface="Wingdings" panose="05000000000000000000" pitchFamily="2" charset="2"/>
              <a:buChar char="§"/>
              <a:defRPr sz="2400">
                <a:solidFill>
                  <a:schemeClr val="tx1"/>
                </a:solidFill>
                <a:latin typeface="+mj-lt"/>
                <a:ea typeface="+mn-ea"/>
              </a:defRPr>
            </a:lvl3pPr>
            <a:lvl4pPr marL="16002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4pPr>
            <a:lvl5pPr marL="20574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tabLst>
                <a:tab pos="752475" algn="l"/>
              </a:tabLst>
            </a:pPr>
            <a:r>
              <a:rPr lang="en-US" sz="2000" kern="0" dirty="0"/>
              <a:t>Size-matched accruals (Ecker et al. 2013)</a:t>
            </a:r>
          </a:p>
          <a:p>
            <a:pPr eaLnBrk="1" hangingPunct="1">
              <a:tabLst>
                <a:tab pos="752475" algn="l"/>
              </a:tabLst>
            </a:pPr>
            <a:r>
              <a:rPr lang="en-US" sz="2000" kern="0" dirty="0"/>
              <a:t>Controlling for accrual determinants (Owens et al. 2017)</a:t>
            </a:r>
          </a:p>
          <a:p>
            <a:pPr eaLnBrk="1" hangingPunct="1">
              <a:tabLst>
                <a:tab pos="752475" algn="l"/>
              </a:tabLst>
            </a:pPr>
            <a:r>
              <a:rPr lang="en-US" sz="2000" kern="0" dirty="0"/>
              <a:t>S.E. clustered by firm and year.</a:t>
            </a:r>
          </a:p>
        </p:txBody>
      </p:sp>
      <p:sp>
        <p:nvSpPr>
          <p:cNvPr id="12" name="Text Placeholder 1">
            <a:extLst>
              <a:ext uri="{FF2B5EF4-FFF2-40B4-BE49-F238E27FC236}">
                <a16:creationId xmlns:a16="http://schemas.microsoft.com/office/drawing/2014/main" id="{25FA3F76-311B-64DA-8DF8-11E7EB944E42}"/>
              </a:ext>
            </a:extLst>
          </p:cNvPr>
          <p:cNvSpPr txBox="1">
            <a:spLocks/>
          </p:cNvSpPr>
          <p:nvPr/>
        </p:nvSpPr>
        <p:spPr>
          <a:xfrm>
            <a:off x="0" y="245479"/>
            <a:ext cx="3597641" cy="1675012"/>
          </a:xfrm>
          <a:prstGeom prst="rect">
            <a:avLst/>
          </a:prstGeom>
        </p:spPr>
        <p:txBody>
          <a:bodyPr/>
          <a:lstStyle>
            <a:lvl1pPr marL="0" indent="0" algn="l" rtl="0" fontAlgn="base">
              <a:spcBef>
                <a:spcPct val="20000"/>
              </a:spcBef>
              <a:spcAft>
                <a:spcPct val="0"/>
              </a:spcAft>
              <a:buFont typeface="Wingdings" panose="05000000000000000000" pitchFamily="2" charset="2"/>
              <a:buNone/>
              <a:defRPr sz="3200">
                <a:solidFill>
                  <a:schemeClr val="tx1"/>
                </a:solidFill>
                <a:latin typeface="+mj-lt"/>
                <a:ea typeface="+mn-ea"/>
                <a:cs typeface="+mn-cs"/>
              </a:defRPr>
            </a:lvl1pPr>
            <a:lvl2pPr marL="742950" indent="-285750" algn="l" rtl="0" fontAlgn="base">
              <a:spcBef>
                <a:spcPct val="20000"/>
              </a:spcBef>
              <a:spcAft>
                <a:spcPct val="0"/>
              </a:spcAft>
              <a:buFont typeface="Wingdings" panose="05000000000000000000" pitchFamily="2" charset="2"/>
              <a:buChar char="§"/>
              <a:defRPr sz="2800">
                <a:solidFill>
                  <a:schemeClr val="tx1"/>
                </a:solidFill>
                <a:latin typeface="+mj-lt"/>
                <a:ea typeface="+mn-ea"/>
              </a:defRPr>
            </a:lvl2pPr>
            <a:lvl3pPr marL="1143000" indent="-228600" algn="l" rtl="0" fontAlgn="base">
              <a:spcBef>
                <a:spcPct val="20000"/>
              </a:spcBef>
              <a:spcAft>
                <a:spcPct val="0"/>
              </a:spcAft>
              <a:buFont typeface="Wingdings" panose="05000000000000000000" pitchFamily="2" charset="2"/>
              <a:buChar char="§"/>
              <a:defRPr sz="2400">
                <a:solidFill>
                  <a:schemeClr val="tx1"/>
                </a:solidFill>
                <a:latin typeface="+mj-lt"/>
                <a:ea typeface="+mn-ea"/>
              </a:defRPr>
            </a:lvl3pPr>
            <a:lvl4pPr marL="16002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4pPr>
            <a:lvl5pPr marL="20574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tabLst>
                <a:tab pos="752475" algn="l"/>
              </a:tabLst>
            </a:pPr>
            <a:r>
              <a:rPr lang="en-US" sz="2000" kern="0" dirty="0"/>
              <a:t>Testing H1: A higher disclosure Informativeness is associated with a </a:t>
            </a:r>
            <a:r>
              <a:rPr lang="en-US" sz="2000" kern="0" dirty="0">
                <a:solidFill>
                  <a:schemeClr val="accent4"/>
                </a:solidFill>
              </a:rPr>
              <a:t>smaller</a:t>
            </a:r>
            <a:r>
              <a:rPr lang="en-US" sz="2000" kern="0" dirty="0"/>
              <a:t> magnitude of </a:t>
            </a:r>
            <a:r>
              <a:rPr lang="en-US" sz="2000" kern="0" dirty="0">
                <a:solidFill>
                  <a:schemeClr val="accent4"/>
                </a:solidFill>
              </a:rPr>
              <a:t>absolute abnormal accruals</a:t>
            </a:r>
            <a:r>
              <a:rPr lang="en-US" sz="2000" kern="0" dirty="0"/>
              <a:t>.</a:t>
            </a:r>
          </a:p>
        </p:txBody>
      </p:sp>
      <p:pic>
        <p:nvPicPr>
          <p:cNvPr id="13" name="Picture 12" descr="A table of numbers with text&#10;&#10;Description automatically generated">
            <a:extLst>
              <a:ext uri="{FF2B5EF4-FFF2-40B4-BE49-F238E27FC236}">
                <a16:creationId xmlns:a16="http://schemas.microsoft.com/office/drawing/2014/main" id="{D6993CEA-7727-BE6E-EFA6-5FEA2E2368B9}"/>
              </a:ext>
            </a:extLst>
          </p:cNvPr>
          <p:cNvPicPr>
            <a:picLocks noChangeAspect="1"/>
          </p:cNvPicPr>
          <p:nvPr/>
        </p:nvPicPr>
        <p:blipFill>
          <a:blip r:embed="rId4"/>
          <a:srcRect b="75956"/>
          <a:stretch/>
        </p:blipFill>
        <p:spPr>
          <a:xfrm>
            <a:off x="3508126" y="2159436"/>
            <a:ext cx="5536172" cy="2111468"/>
          </a:xfrm>
          <a:prstGeom prst="rect">
            <a:avLst/>
          </a:prstGeom>
        </p:spPr>
      </p:pic>
      <p:sp>
        <p:nvSpPr>
          <p:cNvPr id="14" name="Rectangle 13">
            <a:extLst>
              <a:ext uri="{FF2B5EF4-FFF2-40B4-BE49-F238E27FC236}">
                <a16:creationId xmlns:a16="http://schemas.microsoft.com/office/drawing/2014/main" id="{8CEB81E2-50EE-1900-6D0C-5ED3BF9B98B8}"/>
              </a:ext>
            </a:extLst>
          </p:cNvPr>
          <p:cNvSpPr/>
          <p:nvPr/>
        </p:nvSpPr>
        <p:spPr bwMode="auto">
          <a:xfrm>
            <a:off x="3440271" y="2896724"/>
            <a:ext cx="5508858" cy="547910"/>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Text Placeholder 9">
            <a:extLst>
              <a:ext uri="{FF2B5EF4-FFF2-40B4-BE49-F238E27FC236}">
                <a16:creationId xmlns:a16="http://schemas.microsoft.com/office/drawing/2014/main" id="{1287B957-3B33-17D2-6757-D4BBA6F7AE15}"/>
              </a:ext>
            </a:extLst>
          </p:cNvPr>
          <p:cNvSpPr txBox="1">
            <a:spLocks/>
          </p:cNvSpPr>
          <p:nvPr/>
        </p:nvSpPr>
        <p:spPr>
          <a:xfrm>
            <a:off x="0" y="2069660"/>
            <a:ext cx="3221328" cy="3153453"/>
          </a:xfrm>
          <a:prstGeom prst="rect">
            <a:avLst/>
          </a:prstGeom>
        </p:spPr>
        <p:txBody>
          <a:bodyPr/>
          <a:lstStyle>
            <a:lvl1pPr marL="0" indent="0" algn="l" rtl="0" fontAlgn="base">
              <a:spcBef>
                <a:spcPct val="20000"/>
              </a:spcBef>
              <a:spcAft>
                <a:spcPct val="0"/>
              </a:spcAft>
              <a:buFont typeface="Wingdings" panose="05000000000000000000" pitchFamily="2" charset="2"/>
              <a:buNone/>
              <a:defRPr sz="3200">
                <a:solidFill>
                  <a:schemeClr val="tx1"/>
                </a:solidFill>
                <a:latin typeface="+mj-lt"/>
                <a:ea typeface="+mn-ea"/>
                <a:cs typeface="+mn-cs"/>
              </a:defRPr>
            </a:lvl1pPr>
            <a:lvl2pPr marL="742950" indent="-285750" algn="l" rtl="0" fontAlgn="base">
              <a:spcBef>
                <a:spcPct val="20000"/>
              </a:spcBef>
              <a:spcAft>
                <a:spcPct val="0"/>
              </a:spcAft>
              <a:buFont typeface="Wingdings" panose="05000000000000000000" pitchFamily="2" charset="2"/>
              <a:buChar char="§"/>
              <a:defRPr sz="2800">
                <a:solidFill>
                  <a:schemeClr val="tx1"/>
                </a:solidFill>
                <a:latin typeface="+mj-lt"/>
                <a:ea typeface="+mn-ea"/>
              </a:defRPr>
            </a:lvl2pPr>
            <a:lvl3pPr marL="1143000" indent="-228600" algn="l" rtl="0" fontAlgn="base">
              <a:spcBef>
                <a:spcPct val="20000"/>
              </a:spcBef>
              <a:spcAft>
                <a:spcPct val="0"/>
              </a:spcAft>
              <a:buFont typeface="Wingdings" panose="05000000000000000000" pitchFamily="2" charset="2"/>
              <a:buChar char="§"/>
              <a:defRPr sz="2400">
                <a:solidFill>
                  <a:schemeClr val="tx1"/>
                </a:solidFill>
                <a:latin typeface="+mj-lt"/>
                <a:ea typeface="+mn-ea"/>
              </a:defRPr>
            </a:lvl3pPr>
            <a:lvl4pPr marL="16002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4pPr>
            <a:lvl5pPr marL="2057400" indent="-228600" algn="l" rtl="0" fontAlgn="base">
              <a:spcBef>
                <a:spcPct val="20000"/>
              </a:spcBef>
              <a:spcAft>
                <a:spcPct val="0"/>
              </a:spcAft>
              <a:buFont typeface="Wingdings" panose="05000000000000000000"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tabLst>
                <a:tab pos="2790825" algn="l"/>
                <a:tab pos="5684838" algn="l"/>
              </a:tabLst>
            </a:pPr>
            <a:r>
              <a:rPr lang="en-US" sz="2000" kern="0" dirty="0"/>
              <a:t>Decomposing informativeness by topics:</a:t>
            </a:r>
          </a:p>
          <a:p>
            <a:pPr eaLnBrk="1" hangingPunct="1">
              <a:tabLst>
                <a:tab pos="2790825" algn="l"/>
                <a:tab pos="5684838" algn="l"/>
              </a:tabLst>
            </a:pPr>
            <a:r>
              <a:rPr lang="en-US" sz="2000" kern="0" dirty="0"/>
              <a:t>Accounting	</a:t>
            </a:r>
          </a:p>
          <a:p>
            <a:pPr eaLnBrk="1" hangingPunct="1">
              <a:tabLst>
                <a:tab pos="2790825" algn="l"/>
                <a:tab pos="5684838" algn="l"/>
              </a:tabLst>
            </a:pPr>
            <a:r>
              <a:rPr lang="en-US" sz="2000" kern="0" dirty="0"/>
              <a:t>Operating	</a:t>
            </a:r>
          </a:p>
          <a:p>
            <a:pPr eaLnBrk="1" hangingPunct="1">
              <a:tabLst>
                <a:tab pos="2790825" algn="l"/>
                <a:tab pos="5684838" algn="l"/>
              </a:tabLst>
            </a:pPr>
            <a:r>
              <a:rPr lang="en-US" sz="2000" kern="0" dirty="0"/>
              <a:t>ESG</a:t>
            </a:r>
          </a:p>
        </p:txBody>
      </p:sp>
      <p:pic>
        <p:nvPicPr>
          <p:cNvPr id="16" name="Picture 15" descr="A close up of words&#10;&#10;Description automatically generated">
            <a:extLst>
              <a:ext uri="{FF2B5EF4-FFF2-40B4-BE49-F238E27FC236}">
                <a16:creationId xmlns:a16="http://schemas.microsoft.com/office/drawing/2014/main" id="{A9CBEC3C-E2C1-E9CE-707E-90C599ABA495}"/>
              </a:ext>
            </a:extLst>
          </p:cNvPr>
          <p:cNvPicPr>
            <a:picLocks noChangeAspect="1"/>
          </p:cNvPicPr>
          <p:nvPr/>
        </p:nvPicPr>
        <p:blipFill>
          <a:blip r:embed="rId5"/>
          <a:stretch>
            <a:fillRect/>
          </a:stretch>
        </p:blipFill>
        <p:spPr>
          <a:xfrm>
            <a:off x="1848074" y="2881771"/>
            <a:ext cx="1082952" cy="541476"/>
          </a:xfrm>
          <a:prstGeom prst="rect">
            <a:avLst/>
          </a:prstGeom>
        </p:spPr>
      </p:pic>
      <p:pic>
        <p:nvPicPr>
          <p:cNvPr id="17" name="Picture 16" descr="A close up of words&#10;&#10;Description automatically generated">
            <a:extLst>
              <a:ext uri="{FF2B5EF4-FFF2-40B4-BE49-F238E27FC236}">
                <a16:creationId xmlns:a16="http://schemas.microsoft.com/office/drawing/2014/main" id="{3D57891F-B5EA-FA69-FFFD-E59B652AC303}"/>
              </a:ext>
            </a:extLst>
          </p:cNvPr>
          <p:cNvPicPr>
            <a:picLocks noChangeAspect="1"/>
          </p:cNvPicPr>
          <p:nvPr/>
        </p:nvPicPr>
        <p:blipFill>
          <a:blip r:embed="rId6"/>
          <a:stretch>
            <a:fillRect/>
          </a:stretch>
        </p:blipFill>
        <p:spPr>
          <a:xfrm>
            <a:off x="1851462" y="3548214"/>
            <a:ext cx="1082954" cy="541477"/>
          </a:xfrm>
          <a:prstGeom prst="rect">
            <a:avLst/>
          </a:prstGeom>
        </p:spPr>
      </p:pic>
      <p:pic>
        <p:nvPicPr>
          <p:cNvPr id="18" name="Picture 17" descr="A close-up of words&#10;&#10;Description automatically generated">
            <a:extLst>
              <a:ext uri="{FF2B5EF4-FFF2-40B4-BE49-F238E27FC236}">
                <a16:creationId xmlns:a16="http://schemas.microsoft.com/office/drawing/2014/main" id="{72400D34-0CEA-7FF4-6755-0F9ACD92DAE4}"/>
              </a:ext>
            </a:extLst>
          </p:cNvPr>
          <p:cNvPicPr>
            <a:picLocks noChangeAspect="1"/>
          </p:cNvPicPr>
          <p:nvPr/>
        </p:nvPicPr>
        <p:blipFill>
          <a:blip r:embed="rId7"/>
          <a:stretch>
            <a:fillRect/>
          </a:stretch>
        </p:blipFill>
        <p:spPr>
          <a:xfrm>
            <a:off x="1848070" y="4214658"/>
            <a:ext cx="1082956" cy="541478"/>
          </a:xfrm>
          <a:prstGeom prst="rect">
            <a:avLst/>
          </a:prstGeom>
        </p:spPr>
      </p:pic>
    </p:spTree>
    <p:extLst>
      <p:ext uri="{BB962C8B-B14F-4D97-AF65-F5344CB8AC3E}">
        <p14:creationId xmlns:p14="http://schemas.microsoft.com/office/powerpoint/2010/main" val="2308861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numbers and text&#10;&#10;Description automatically generated">
            <a:extLst>
              <a:ext uri="{FF2B5EF4-FFF2-40B4-BE49-F238E27FC236}">
                <a16:creationId xmlns:a16="http://schemas.microsoft.com/office/drawing/2014/main" id="{17AFC0F1-B5D9-B560-9629-A233C1DBF416}"/>
              </a:ext>
            </a:extLst>
          </p:cNvPr>
          <p:cNvPicPr>
            <a:picLocks noChangeAspect="1"/>
          </p:cNvPicPr>
          <p:nvPr/>
        </p:nvPicPr>
        <p:blipFill>
          <a:blip r:embed="rId3"/>
          <a:stretch>
            <a:fillRect/>
          </a:stretch>
        </p:blipFill>
        <p:spPr>
          <a:xfrm>
            <a:off x="685800" y="722700"/>
            <a:ext cx="7772400" cy="4246895"/>
          </a:xfrm>
          <a:prstGeom prst="rect">
            <a:avLst/>
          </a:prstGeom>
        </p:spPr>
      </p:pic>
      <p:sp>
        <p:nvSpPr>
          <p:cNvPr id="6" name="Rectangle 5">
            <a:extLst>
              <a:ext uri="{FF2B5EF4-FFF2-40B4-BE49-F238E27FC236}">
                <a16:creationId xmlns:a16="http://schemas.microsoft.com/office/drawing/2014/main" id="{3C34B28B-3B68-72F9-85C9-45800E711F98}"/>
              </a:ext>
            </a:extLst>
          </p:cNvPr>
          <p:cNvSpPr/>
          <p:nvPr/>
        </p:nvSpPr>
        <p:spPr bwMode="auto">
          <a:xfrm>
            <a:off x="712241" y="1462752"/>
            <a:ext cx="7659558" cy="479683"/>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BF597F4C-5D63-532E-5811-D5CCC2496C04}"/>
              </a:ext>
            </a:extLst>
          </p:cNvPr>
          <p:cNvSpPr/>
          <p:nvPr/>
        </p:nvSpPr>
        <p:spPr bwMode="auto">
          <a:xfrm>
            <a:off x="712241" y="2976332"/>
            <a:ext cx="7659558" cy="479683"/>
          </a:xfrm>
          <a:prstGeom prst="rect">
            <a:avLst/>
          </a:prstGeom>
          <a:solidFill>
            <a:schemeClr val="accent4">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9" name="Picture 8" descr="A table with numbers and a few words&#10;&#10;Description automatically generated with medium confidence">
            <a:extLst>
              <a:ext uri="{FF2B5EF4-FFF2-40B4-BE49-F238E27FC236}">
                <a16:creationId xmlns:a16="http://schemas.microsoft.com/office/drawing/2014/main" id="{714F80CB-C428-29DA-EAC1-E3EF7C456031}"/>
              </a:ext>
            </a:extLst>
          </p:cNvPr>
          <p:cNvPicPr>
            <a:picLocks noChangeAspect="1"/>
          </p:cNvPicPr>
          <p:nvPr/>
        </p:nvPicPr>
        <p:blipFill>
          <a:blip r:embed="rId4"/>
          <a:stretch>
            <a:fillRect/>
          </a:stretch>
        </p:blipFill>
        <p:spPr>
          <a:xfrm>
            <a:off x="712241" y="4969595"/>
            <a:ext cx="7772400" cy="1888405"/>
          </a:xfrm>
          <a:prstGeom prst="rect">
            <a:avLst/>
          </a:prstGeom>
        </p:spPr>
      </p:pic>
      <p:sp>
        <p:nvSpPr>
          <p:cNvPr id="10" name="Rectangle 9">
            <a:extLst>
              <a:ext uri="{FF2B5EF4-FFF2-40B4-BE49-F238E27FC236}">
                <a16:creationId xmlns:a16="http://schemas.microsoft.com/office/drawing/2014/main" id="{691C55DA-4CAF-F4D6-D7E7-5430327B4075}"/>
              </a:ext>
            </a:extLst>
          </p:cNvPr>
          <p:cNvSpPr/>
          <p:nvPr/>
        </p:nvSpPr>
        <p:spPr bwMode="auto">
          <a:xfrm>
            <a:off x="685800" y="5006859"/>
            <a:ext cx="7659558" cy="1693743"/>
          </a:xfrm>
          <a:prstGeom prst="rect">
            <a:avLst/>
          </a:prstGeom>
          <a:solidFill>
            <a:schemeClr val="accent4">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13CA80F1-49D3-1EEF-5CF0-40512AD39DE6}"/>
              </a:ext>
            </a:extLst>
          </p:cNvPr>
          <p:cNvSpPr txBox="1"/>
          <p:nvPr/>
        </p:nvSpPr>
        <p:spPr>
          <a:xfrm>
            <a:off x="161248" y="11304"/>
            <a:ext cx="8761543" cy="646331"/>
          </a:xfrm>
          <a:prstGeom prst="rect">
            <a:avLst/>
          </a:prstGeom>
          <a:noFill/>
          <a:ln>
            <a:solidFill>
              <a:schemeClr val="accent1"/>
            </a:solidFill>
          </a:ln>
        </p:spPr>
        <p:txBody>
          <a:bodyPr wrap="square">
            <a:spAutoFit/>
          </a:bodyPr>
          <a:lstStyle/>
          <a:p>
            <a:pPr>
              <a:tabLst>
                <a:tab pos="752475" algn="l"/>
              </a:tabLst>
            </a:pPr>
            <a:r>
              <a:rPr lang="en-US" sz="1800" dirty="0"/>
              <a:t>Testing H3: The association between disclosure Informativeness and earnings quality/information asymmetry </a:t>
            </a:r>
            <a:r>
              <a:rPr lang="en-US" sz="1800" i="1" dirty="0">
                <a:solidFill>
                  <a:schemeClr val="accent4"/>
                </a:solidFill>
              </a:rPr>
              <a:t>disappear</a:t>
            </a:r>
            <a:r>
              <a:rPr lang="en-US" sz="1800" dirty="0"/>
              <a:t> after firms adopting ESEF.</a:t>
            </a:r>
          </a:p>
        </p:txBody>
      </p:sp>
    </p:spTree>
    <p:extLst>
      <p:ext uri="{BB962C8B-B14F-4D97-AF65-F5344CB8AC3E}">
        <p14:creationId xmlns:p14="http://schemas.microsoft.com/office/powerpoint/2010/main" val="3120498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9C7C-1CEA-6CF2-D2C4-34CA223DD3CD}"/>
            </a:ext>
          </a:extLst>
        </p:cNvPr>
        <p:cNvGrpSpPr/>
        <p:nvPr/>
      </p:nvGrpSpPr>
      <p:grpSpPr>
        <a:xfrm>
          <a:off x="0" y="0"/>
          <a:ext cx="0" cy="0"/>
          <a:chOff x="0" y="0"/>
          <a:chExt cx="0" cy="0"/>
        </a:xfrm>
      </p:grpSpPr>
      <p:pic>
        <p:nvPicPr>
          <p:cNvPr id="3" name="Picture 2" descr="A table with numbers and symbols&#10;&#10;Description automatically generated">
            <a:extLst>
              <a:ext uri="{FF2B5EF4-FFF2-40B4-BE49-F238E27FC236}">
                <a16:creationId xmlns:a16="http://schemas.microsoft.com/office/drawing/2014/main" id="{AFBA521C-E204-614D-72A0-655B51E6238D}"/>
              </a:ext>
            </a:extLst>
          </p:cNvPr>
          <p:cNvPicPr>
            <a:picLocks noChangeAspect="1"/>
          </p:cNvPicPr>
          <p:nvPr/>
        </p:nvPicPr>
        <p:blipFill>
          <a:blip r:embed="rId3"/>
          <a:stretch>
            <a:fillRect/>
          </a:stretch>
        </p:blipFill>
        <p:spPr>
          <a:xfrm>
            <a:off x="380376" y="1201492"/>
            <a:ext cx="8293308" cy="5384406"/>
          </a:xfrm>
          <a:prstGeom prst="rect">
            <a:avLst/>
          </a:prstGeom>
        </p:spPr>
      </p:pic>
      <p:sp>
        <p:nvSpPr>
          <p:cNvPr id="4" name="Rectangle 3">
            <a:extLst>
              <a:ext uri="{FF2B5EF4-FFF2-40B4-BE49-F238E27FC236}">
                <a16:creationId xmlns:a16="http://schemas.microsoft.com/office/drawing/2014/main" id="{93DD9C85-BDF3-5B1C-9EAD-8D8C9BCFF6DB}"/>
              </a:ext>
            </a:extLst>
          </p:cNvPr>
          <p:cNvSpPr/>
          <p:nvPr/>
        </p:nvSpPr>
        <p:spPr bwMode="auto">
          <a:xfrm>
            <a:off x="495092" y="2038664"/>
            <a:ext cx="8019322" cy="479683"/>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F80EA2AF-9D7C-18EE-F63B-BAA055DD90B2}"/>
              </a:ext>
            </a:extLst>
          </p:cNvPr>
          <p:cNvSpPr/>
          <p:nvPr/>
        </p:nvSpPr>
        <p:spPr bwMode="auto">
          <a:xfrm>
            <a:off x="495092" y="3226214"/>
            <a:ext cx="8019322" cy="479683"/>
          </a:xfrm>
          <a:prstGeom prst="rect">
            <a:avLst/>
          </a:prstGeom>
          <a:solidFill>
            <a:schemeClr val="accent1">
              <a:alpha val="16167"/>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1F68BFAF-C88D-5583-55E2-9165A98CEC65}"/>
              </a:ext>
            </a:extLst>
          </p:cNvPr>
          <p:cNvSpPr txBox="1"/>
          <p:nvPr/>
        </p:nvSpPr>
        <p:spPr>
          <a:xfrm>
            <a:off x="380376" y="272102"/>
            <a:ext cx="8223146" cy="830997"/>
          </a:xfrm>
          <a:prstGeom prst="rect">
            <a:avLst/>
          </a:prstGeom>
          <a:noFill/>
          <a:ln>
            <a:solidFill>
              <a:schemeClr val="accent1"/>
            </a:solidFill>
          </a:ln>
        </p:spPr>
        <p:txBody>
          <a:bodyPr wrap="square">
            <a:spAutoFit/>
          </a:bodyPr>
          <a:lstStyle/>
          <a:p>
            <a:pPr>
              <a:tabLst>
                <a:tab pos="752475" algn="l"/>
              </a:tabLst>
            </a:pPr>
            <a:r>
              <a:rPr lang="en-US" dirty="0"/>
              <a:t>Testing H2: A higher disclosure Informativeness is associated with a </a:t>
            </a:r>
            <a:r>
              <a:rPr lang="en-US" dirty="0">
                <a:solidFill>
                  <a:srgbClr val="14686B"/>
                </a:solidFill>
              </a:rPr>
              <a:t>smaller</a:t>
            </a:r>
            <a:r>
              <a:rPr lang="en-US" dirty="0"/>
              <a:t> magnitude of </a:t>
            </a:r>
            <a:r>
              <a:rPr lang="en-US" dirty="0" err="1">
                <a:solidFill>
                  <a:srgbClr val="14686B"/>
                </a:solidFill>
              </a:rPr>
              <a:t>Amihud</a:t>
            </a:r>
            <a:r>
              <a:rPr lang="en-US" dirty="0">
                <a:solidFill>
                  <a:srgbClr val="14686B"/>
                </a:solidFill>
              </a:rPr>
              <a:t> Illiquidity</a:t>
            </a:r>
            <a:r>
              <a:rPr lang="en-US" dirty="0"/>
              <a:t>.</a:t>
            </a:r>
          </a:p>
        </p:txBody>
      </p:sp>
    </p:spTree>
    <p:extLst>
      <p:ext uri="{BB962C8B-B14F-4D97-AF65-F5344CB8AC3E}">
        <p14:creationId xmlns:p14="http://schemas.microsoft.com/office/powerpoint/2010/main" val="4242211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ernationale Besteuerung">
  <a:themeElements>
    <a:clrScheme name="TRR266">
      <a:dk1>
        <a:srgbClr val="000000"/>
      </a:dk1>
      <a:lt1>
        <a:srgbClr val="FFFFFF"/>
      </a:lt1>
      <a:dk2>
        <a:srgbClr val="000000"/>
      </a:dk2>
      <a:lt2>
        <a:srgbClr val="808080"/>
      </a:lt2>
      <a:accent1>
        <a:srgbClr val="1B8A8F"/>
      </a:accent1>
      <a:accent2>
        <a:srgbClr val="6ECAE2"/>
      </a:accent2>
      <a:accent3>
        <a:srgbClr val="FFB33B"/>
      </a:accent3>
      <a:accent4>
        <a:srgbClr val="934664"/>
      </a:accent4>
      <a:accent5>
        <a:srgbClr val="DAEDEF"/>
      </a:accent5>
      <a:accent6>
        <a:srgbClr val="969696"/>
      </a:accent6>
      <a:hlink>
        <a:srgbClr val="009999"/>
      </a:hlink>
      <a:folHlink>
        <a:srgbClr val="6ECA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a:noFill/>
        <a:ln>
          <a:solidFill>
            <a:schemeClr val="accent1"/>
          </a:solidFill>
        </a:ln>
      </a:spPr>
      <a:bodyPr wrap="square" rtlCol="0">
        <a:spAutoFit/>
      </a:bodyPr>
      <a:lstStyle>
        <a:defPPr algn="ctr">
          <a:defRPr sz="1050" dirty="0" err="1" smtClean="0">
            <a:latin typeface="+mj-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27425</TotalTime>
  <Words>1860</Words>
  <Application>Microsoft Macintosh PowerPoint</Application>
  <PresentationFormat>On-screen Show (4:3)</PresentationFormat>
  <Paragraphs>168</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Google Sans Text</vt:lpstr>
      <vt:lpstr>Arial</vt:lpstr>
      <vt:lpstr>Calibri</vt:lpstr>
      <vt:lpstr>Cambria Math</vt:lpstr>
      <vt:lpstr>Menlo</vt:lpstr>
      <vt:lpstr>Symbol</vt:lpstr>
      <vt:lpstr>Wingdings</vt:lpstr>
      <vt:lpstr>Internationale Besteuerung</vt:lpstr>
      <vt:lpstr>think-cell Folie</vt:lpstr>
      <vt:lpstr>Centralized  Reporting Infrastructure and Disclosure Informativeness: Evidence from Germany</vt:lpstr>
      <vt:lpstr>In a nutshell</vt:lpstr>
      <vt:lpstr>Background</vt:lpstr>
      <vt:lpstr>Measure of informativeness</vt:lpstr>
      <vt:lpstr>Decomposing reports with BERTopic</vt:lpstr>
      <vt:lpstr>Hypotheses</vt:lpstr>
      <vt:lpstr>PowerPoint Presentation</vt:lpstr>
      <vt:lpstr>PowerPoint Presentation</vt:lpstr>
      <vt:lpstr>PowerPoint Presentation</vt:lpstr>
      <vt:lpstr>PowerPoint Presentation</vt:lpstr>
      <vt:lpstr>Contributions and Conclusions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 Sturm</dc:creator>
  <cp:lastModifiedBy>Reeyarn Li</cp:lastModifiedBy>
  <cp:revision>6198</cp:revision>
  <cp:lastPrinted>2023-09-10T20:40:58Z</cp:lastPrinted>
  <dcterms:created xsi:type="dcterms:W3CDTF">2007-07-03T14:21:02Z</dcterms:created>
  <dcterms:modified xsi:type="dcterms:W3CDTF">2025-05-28T18:33:52Z</dcterms:modified>
</cp:coreProperties>
</file>